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3"/>
  </p:notesMasterIdLst>
  <p:sldIdLst>
    <p:sldId id="256" r:id="rId5"/>
    <p:sldId id="305" r:id="rId18"/>
    <p:sldId id="257" r:id="rId6"/>
    <p:sldId id="258" r:id="rId7"/>
    <p:sldId id="259" r:id="rId8"/>
    <p:sldId id="260" r:id="rId9"/>
    <p:sldId id="303" r:id="rId10"/>
    <p:sldId id="261" r:id="rId11"/>
    <p:sldId id="262" r:id="rId12"/>
    <p:sldId id="270" r:id="rId19"/>
    <p:sldId id="271" r:id="rId20"/>
    <p:sldId id="272" r:id="rId21"/>
    <p:sldId id="304" r:id="rId22"/>
    <p:sldId id="273" r:id="rId23"/>
    <p:sldId id="274" r:id="rId24"/>
    <p:sldId id="275" r:id="rId25"/>
    <p:sldId id="302" r:id="rId26"/>
    <p:sldId id="276" r:id="rId27"/>
    <p:sldId id="277" r:id="rId28"/>
    <p:sldId id="278" r:id="rId29"/>
    <p:sldId id="306" r:id="rId17"/>
    <p:sldId id="279" r:id="rId30"/>
    <p:sldId id="280" r:id="rId31"/>
    <p:sldId id="281" r:id="rId32"/>
    <p:sldId id="282" r:id="rId33"/>
    <p:sldId id="283" r:id="rId34"/>
    <p:sldId id="284" r:id="rId35"/>
    <p:sldId id="285" r:id="rId36"/>
    <p:sldId id="286" r:id="rId37"/>
    <p:sldId id="307" r:id="rId16"/>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5143500" type="screen16x9"/>
  <p:notesSz cx="51435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5UkXrkqpI14U30ilco5xeczAw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EBA68-BB7D-038E-EB76-62C40C3BF2E4}" v="95" dt="2026-05-11T22:19:40.241"/>
    <p1510:client id="{C1B20BC5-E91B-5BAE-1A68-97DFC263ECC5}" v="40" dt="2026-05-12T13:43:37.480"/>
    <p1510:client id="{F5DB2BFA-64D8-5667-6A15-2BBF561167F8}" v="1" dt="2026-05-11T01:21:22.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6" Type="http://schemas.openxmlformats.org/officeDocument/2006/relationships/slide" Target="slides/slide30.xml"/><Relationship Id="rId17" Type="http://schemas.openxmlformats.org/officeDocument/2006/relationships/slide" Target="slides/slide21.xml"/><Relationship Id="rId18" Type="http://schemas.openxmlformats.org/officeDocument/2006/relationships/slide" Target="slides/slide2.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notesMaster" Target="notesMasters/notesMaster1.xml"/><Relationship Id="rId54" Type="http://customschemas.google.com/relationships/presentationmetadata" Target="metadata"/><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5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 name="Google Shape;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Starts as a pear-sized, 3-ounce organ tucked deep in the pelvis</a:t>
            </a:r>
          </a:p>
          <a:p>
            <a:r>
              <a:t>By full term it is the size of a watermelon and weighs about 2 pounds</a:t>
            </a:r>
          </a:p>
          <a:p>
            <a:r>
              <a:t>Pushes every organ in the abdominal cavity upward, outward, and to the sides</a:t>
            </a:r>
          </a:p>
          <a:p>
            <a:r>
              <a:t>This single structural change causes the majority of third-trimester symptoms</a:t>
            </a:r>
          </a:p>
          <a:p>
            <a:r>
              <a:t>The uterine muscle must contract powerfully during labor — it is one of the strongest muscles in the human body</a:t>
            </a:r>
          </a:p>
        </p:txBody>
      </p:sp>
      <p:sp>
        <p:nvSpPr>
          <p:cNvPr id="234" name="Google Shape;2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Pushed upward and compressed by the growing uterus. Progesterone slows gut motility. Result: heartburn, constipation, bloating, and slower digestion. Heartburn worsens after meals and when lying flat.</a:t>
            </a: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Days 1–14: Fertilization, cell division, and implantation into the uterine wall</a:t>
            </a:r>
          </a:p>
          <a:p>
            <a:r>
              <a:t>Week 4: Neural tube forms — closes by day 28. Heart tube begins beating</a:t>
            </a:r>
          </a:p>
          <a:p>
            <a:r>
              <a:t>Weeks 5–8: All major organ systems established — heart, brain, kidneys, liver, lungs</a:t>
            </a:r>
          </a:p>
          <a:p>
            <a:r>
              <a:t>Week 8: Now called a fetus. Fingers and toes forming. About 1 inch long</a:t>
            </a:r>
          </a:p>
          <a:p>
            <a:r>
              <a:t>Week 10: Placenta takes over hormone production from the corpus luteum</a:t>
            </a:r>
          </a:p>
          <a:p>
            <a:r>
              <a:t>Week 13: Facial features recognizable, vocal cords forming — 3 inches and 1 ounce</a:t>
            </a:r>
          </a:p>
        </p:txBody>
      </p:sp>
      <p:sp>
        <p:nvSpPr>
          <p:cNvPr id="302" name="Google Shape;30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Nausea and vomiting — affects 70–80% of pregnant people and can happen all day, not just morning</a:t>
            </a:r>
          </a:p>
          <a:p>
            <a:r>
              <a:t>Extreme fatigue — the body is building a placenta; this is physiologically exhausting</a:t>
            </a:r>
          </a:p>
          <a:p>
            <a:r>
              <a:t>Breast tenderness, frequent urination, food aversions, heightened sense of smell</a:t>
            </a:r>
          </a:p>
          <a:p>
            <a:r>
              <a:t>Emotional ups and downs from hormonal surges — fear, ambivalence, and excitement can all coexist</a:t>
            </a:r>
          </a:p>
          <a:p>
            <a:r>
              <a:t>No visible bump yet — pregnancy can feel abstract or surreal, especially for first-time parents</a:t>
            </a:r>
          </a:p>
          <a:p>
            <a:r>
              <a:t>Miscarriage risk is highest now — your most anxiety-containing work happens in T1</a:t>
            </a: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Weeks 14–16: Making facial expressions, sucking movements, hiccupping</a:t>
            </a:r>
          </a:p>
          <a:p>
            <a:r>
              <a:t>Week 16: Fingerprints form; skeleton hardening from cartilage to bone</a:t>
            </a:r>
          </a:p>
          <a:p>
            <a:r>
              <a:t>Week 18–22: Quickening — the pregnant person begins feeling fetal movement for the first time</a:t>
            </a:r>
          </a:p>
          <a:p/>
        </p:txBody>
      </p:sp>
      <p:sp>
        <p:nvSpPr>
          <p:cNvPr id="331" name="Google Shape;3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Explain the physical and emotional changes that occur during each trimester of pregnancy</a:t>
            </a:r>
          </a:p>
          <a:p>
            <a:r>
              <a:t>Offer evidence-based comfort strategies for the most common pregnancy discomforts</a:t>
            </a:r>
          </a:p>
          <a:p>
            <a:r>
              <a:t>Describe major prenatal tests and your role in supporting clients through them</a:t>
            </a:r>
          </a:p>
          <a:p>
            <a:r>
              <a:t>Describe the doula's role during the prenatal period, including scope of practice</a:t>
            </a:r>
          </a:p>
          <a:p>
            <a:r>
              <a:t>Recognize the warning signs of preeclampsia and other complications requiring immediate attention</a:t>
            </a:r>
          </a:p>
          <a:p>
            <a:r>
              <a:t>Practice advocacy language for when a client's concerns are minimized or dismissed</a:t>
            </a:r>
          </a:p>
          <a:p>
            <a:r>
              <a:t>Describe the impact of racial health disparities on maternal outcomes in Louisiana</a:t>
            </a:r>
          </a:p>
        </p:txBody>
      </p:sp>
      <p:sp>
        <p:nvSpPr>
          <p:cNvPr id="26" name="Google Shape;2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a:extLst>
            <a:ext uri="{FF2B5EF4-FFF2-40B4-BE49-F238E27FC236}">
              <a16:creationId xmlns:a16="http://schemas.microsoft.com/office/drawing/2014/main" id="{206C87E4-FDA0-488F-17A7-3FA9135A51A8}"/>
            </a:ext>
          </a:extLst>
        </p:cNvPr>
        <p:cNvGrpSpPr/>
        <p:nvPr/>
      </p:nvGrpSpPr>
      <p:grpSpPr>
        <a:xfrm>
          <a:off x="0" y="0"/>
          <a:ext cx="0" cy="0"/>
          <a:chOff x="0" y="0"/>
          <a:chExt cx="0" cy="0"/>
        </a:xfrm>
      </p:grpSpPr>
      <p:sp>
        <p:nvSpPr>
          <p:cNvPr id="329" name="Google Shape;329;p21:notes">
            <a:extLst>
              <a:ext uri="{FF2B5EF4-FFF2-40B4-BE49-F238E27FC236}">
                <a16:creationId xmlns:a16="http://schemas.microsoft.com/office/drawing/2014/main" id="{6E5E7166-D834-21D8-D16F-5C106FCA39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1:notes">
            <a:extLst>
              <a:ext uri="{FF2B5EF4-FFF2-40B4-BE49-F238E27FC236}">
                <a16:creationId xmlns:a16="http://schemas.microsoft.com/office/drawing/2014/main" id="{BDCBC573-3B42-1E17-82CA-027C2B5610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Week 20: Baby can swallow amniotic fluid, taste, and hear sounds from outside the womb</a:t>
            </a:r>
          </a:p>
          <a:p>
            <a:r>
              <a:t>Week 24: Threshold of viability — with intensive NICU care, survival is possible</a:t>
            </a:r>
          </a:p>
          <a:p>
            <a:r>
              <a:t>Week 27: Eyes beginning to open — about 14 inches and 2 pounds</a:t>
            </a:r>
          </a:p>
        </p:txBody>
      </p:sp>
      <p:sp>
        <p:nvSpPr>
          <p:cNvPr id="331" name="Google Shape;331;p21:notes">
            <a:extLst>
              <a:ext uri="{FF2B5EF4-FFF2-40B4-BE49-F238E27FC236}">
                <a16:creationId xmlns:a16="http://schemas.microsoft.com/office/drawing/2014/main" id="{B9DE31A8-9776-AEF6-A2C8-DD80F78B5DA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9486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Nausea often subsides and energy returns — many people feel more like themselves</a:t>
            </a:r>
          </a:p>
          <a:p>
            <a:r>
              <a:t>Baby bump becomes visible — can feel affirming and real for the first time</a:t>
            </a:r>
          </a:p>
          <a:p>
            <a:r>
              <a:t>Round ligament pain begins — sharp lower abdominal pains as the uterus expands</a:t>
            </a:r>
          </a:p>
          <a:p>
            <a:r>
              <a:t>Nasal congestion, nosebleeds, and bleeding gums from increased blood volume</a:t>
            </a:r>
          </a:p>
          <a:p>
            <a:r>
              <a:t>Skin changes: the pregnancy glow, stretch marks, linea nigra, melasma</a:t>
            </a:r>
          </a:p>
          <a:p>
            <a:r>
              <a:t>Begin discussing birth preferences and fears — this is prime prenatal relationship-building time</a:t>
            </a:r>
          </a:p>
        </p:txBody>
      </p:sp>
      <p:sp>
        <p:nvSpPr>
          <p:cNvPr id="345" name="Google Shape;3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Weeks 28–32: Rapid weight gain, body fat accumulating for temperature regulation after birth</a:t>
            </a:r>
          </a:p>
          <a:p>
            <a:r>
              <a:t>Weeks 32–36: Lungs produce surfactant — the substance that keeps air sacs open after birth</a:t>
            </a:r>
          </a:p>
          <a:p>
            <a:r>
              <a:t>Week 37: "Early term" — lungs functional but brain still developing rapidly through week 39</a:t>
            </a:r>
          </a:p>
          <a:p>
            <a:r>
              <a:t>Weeks 39–40: Developmentally optimal; baby settles head-down as space shrinks</a:t>
            </a:r>
          </a:p>
          <a:p>
            <a:r>
              <a:t>Full term: 19–21 inches, 6–9 lbs, all systems ready</a:t>
            </a:r>
          </a:p>
        </p:txBody>
      </p:sp>
      <p:sp>
        <p:nvSpPr>
          <p:cNvPr id="359" name="Google Shape;3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Increasing discomfort — carrying extra weight, difficulty sleeping, shortness of breath</a:t>
            </a:r>
          </a:p>
          <a:p>
            <a:r>
              <a:t>Heartburn and indigestion intensify as the uterus presses on the stomach</a:t>
            </a:r>
          </a:p>
          <a:p>
            <a:r>
              <a:t>Pelvic pressure, lightning crotch (sharp pelvic pains), and frequent urination return</a:t>
            </a:r>
          </a:p>
          <a:p>
            <a:r>
              <a:t>Swelling in feet, ankles, and hands — normal if gradual; sudden severe swelling is a red flag</a:t>
            </a:r>
          </a:p>
          <a:p>
            <a:r>
              <a:t>Nesting instinct — a sudden urge to clean, organize, and prepare</a:t>
            </a:r>
          </a:p>
          <a:p>
            <a:r>
              <a:t>Emotional intensity — anticipation, fear, excitement, and impatience all at once</a:t>
            </a:r>
          </a:p>
        </p:txBody>
      </p:sp>
      <p:sp>
        <p:nvSpPr>
          <p:cNvPr id="373" name="Google Shape;3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Small, frequent meals — an empty stomach worsens nausea</a:t>
            </a:r>
          </a:p>
          <a:p>
            <a:r>
              <a:t>Ginger: tea, candies, or fresh ginger — evidence supports its effectiveness</a:t>
            </a:r>
          </a:p>
          <a:p>
            <a:r>
              <a:t>Vitamin B6 with provider approval</a:t>
            </a:r>
          </a:p>
          <a:p>
            <a:r>
              <a:t>Acupressure wristbands (Sea-Bands)</a:t>
            </a:r>
          </a:p>
          <a:p>
            <a:r>
              <a:t>Avoid known triggers — certain smells, foods, or activities</a:t>
            </a:r>
          </a:p>
        </p:txBody>
      </p:sp>
      <p:sp>
        <p:nvSpPr>
          <p:cNvPr id="387" name="Google Shape;3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Small, frequent meals instead of large ones</a:t>
            </a:r>
          </a:p>
          <a:p>
            <a:r>
              <a:t>Avoid spicy, acidic, fatty, or fried foods</a:t>
            </a:r>
          </a:p>
          <a:p>
            <a:r>
              <a:t>Don't lie down for 2–3 hours after eating</a:t>
            </a:r>
          </a:p>
          <a:p>
            <a:r>
              <a:t>Sleep with the head elevated — gravity keeps acid down</a:t>
            </a:r>
          </a:p>
          <a:p>
            <a:r>
              <a:t>Chew gum: increases saliva, which neutralizes acid</a:t>
            </a:r>
          </a:p>
        </p:txBody>
      </p:sp>
      <p:sp>
        <p:nvSpPr>
          <p:cNvPr id="410" name="Google Shape;41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Elevate feet when sitting or resting</a:t>
            </a:r>
          </a:p>
          <a:p>
            <a:r>
              <a:t>Avoid standing for long periods</a:t>
            </a:r>
          </a:p>
          <a:p>
            <a:r>
              <a:t>Stay hydrated — counterintuitively, this reduces swelling</a:t>
            </a:r>
          </a:p>
          <a:p>
            <a:r>
              <a:t>Reduce sodium intake</a:t>
            </a:r>
          </a:p>
          <a:p>
            <a:r>
              <a:t>Compression stockings if swelling is significant</a:t>
            </a:r>
          </a:p>
        </p:txBody>
      </p:sp>
      <p:sp>
        <p:nvSpPr>
          <p:cNvPr id="433" name="Google Shape;43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Good posture coaching — shoulders back, pelvis tucked</a:t>
            </a:r>
          </a:p>
          <a:p>
            <a:r>
              <a:t>Supportive shoes — avoid heels</a:t>
            </a:r>
          </a:p>
          <a:p>
            <a:r>
              <a:t>Prenatal yoga or gentle stretching</a:t>
            </a:r>
          </a:p>
          <a:p>
            <a:r>
              <a:t>Heat for muscle pain (not directly on belly)</a:t>
            </a:r>
          </a:p>
          <a:p>
            <a:r>
              <a:t>Side-lying with a pillow between the knees for sleep</a:t>
            </a:r>
          </a:p>
        </p:txBody>
      </p:sp>
      <p:sp>
        <p:nvSpPr>
          <p:cNvPr id="456" name="Google Shape;4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Give explicit permission to rest — this is essential, not lazy</a:t>
            </a:r>
          </a:p>
          <a:p>
            <a:r>
              <a:t>Short naps (20–30 minutes) if possible</a:t>
            </a:r>
          </a:p>
          <a:p>
            <a:r>
              <a:t>Protein and complex carbs for steady energy</a:t>
            </a:r>
          </a:p>
          <a:p>
            <a:r>
              <a:t>Hydration — dehydration worsens fatigue</a:t>
            </a:r>
          </a:p>
          <a:p>
            <a:r>
              <a:t>Gentle movement, like walking, can actually increase energy</a:t>
            </a:r>
          </a:p>
        </p:txBody>
      </p:sp>
      <p:sp>
        <p:nvSpPr>
          <p:cNvPr id="479" name="Google Shape;47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Hydration — dehydration is a common trigger</a:t>
            </a:r>
          </a:p>
          <a:p>
            <a:r>
              <a:t>Position change — often stops them immediately</a:t>
            </a:r>
          </a:p>
          <a:p>
            <a:r>
              <a:t>Rest if they are frequent</a:t>
            </a:r>
          </a:p>
          <a:p>
            <a:r>
              <a:t>Reassurance that this is the uterus practicing for labor, not early labor</a:t>
            </a:r>
          </a:p>
        </p:txBody>
      </p:sp>
      <p:sp>
        <p:nvSpPr>
          <p:cNvPr id="502" name="Google Shape;5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Severe features begin at BP ≥160/110 — stroke risk rises dramatically at this threshold</a:t>
            </a:r>
          </a:p>
          <a:p>
            <a:r>
              <a:t>The ONLY cure is delivery — all other treatments buy time</a:t>
            </a:r>
          </a:p>
          <a:p>
            <a:r>
              <a:t>HELLP syndrome is a severe variant — affects 10–20% of severe preeclampsia cases</a:t>
            </a:r>
          </a:p>
          <a:p>
            <a:r>
              <a:t>Preeclampsia can develop AFTER birth — up to 6 weeks postpartum</a:t>
            </a:r>
          </a:p>
        </p:txBody>
      </p:sp>
      <p:sp>
        <p:nvSpPr>
          <p:cNvPr id="669" name="Google Shape;66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Sperm meets egg in the fallopian tube, forming a fertilized egg called a zygote</a:t>
            </a:r>
          </a:p>
          <a:p>
            <a:r>
              <a:t>The zygote immediately begins dividing as it travels toward the uterus</a:t>
            </a:r>
          </a:p>
          <a:p>
            <a:r>
              <a:t>The genetic blueprint is fixed at this exact moment — chromosomes, biological sex, and many inherited traits are set here</a:t>
            </a:r>
          </a:p>
          <a:p>
            <a:r>
              <a:t>Pregnancy is dated from the first day of the last menstrual period — not from conception</a:t>
            </a:r>
          </a:p>
          <a:p>
            <a:r>
              <a:t>Most people are already 2 weeks "pregnant" before conception even occurs</a:t>
            </a:r>
          </a:p>
        </p:txBody>
      </p:sp>
      <p:sp>
        <p:nvSpPr>
          <p:cNvPr id="50" name="Google Shape;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The ONLY cure is delivery — all treatment buys time until delivery is safe</a:t>
            </a:r>
          </a:p>
          <a:p>
            <a:r>
              <a:t>Magnesium sulfate prevents seizures — causes intense heat, weakness, and foggy feeling</a:t>
            </a:r>
          </a:p>
          <a:p>
            <a:r>
              <a:t>Antihypertensive medications prevent stroke by lowering dangerously high BP</a:t>
            </a:r>
          </a:p>
          <a:p>
            <a:r>
              <a:t>Close monitoring: BP checks, blood work, non-stress tests, biophysical profiles</a:t>
            </a:r>
          </a:p>
        </p:txBody>
      </p:sp>
      <p:sp>
        <p:nvSpPr>
          <p:cNvPr id="722" name="Google Shape;72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Around days 6–10 after fertilization, the blastocyst burrows into the uterine lining (the endometrium)</a:t>
            </a:r>
          </a:p>
          <a:p>
            <a:r>
              <a:t>This triggers the release of hCG — human chorionic gonadotropin — the hormone pregnancy tests detect</a:t>
            </a:r>
          </a:p>
          <a:p>
            <a:r>
              <a:t>Some people notice light spotting at implantation and mistake it for a period</a:t>
            </a:r>
          </a:p>
          <a:p>
            <a:r>
              <a:t>If implantation fails, the lining sheds as a normal period — most very early pregnancies end this way</a:t>
            </a:r>
          </a:p>
          <a:p>
            <a:r>
              <a:t>The person will never know they were briefly pregnant</a:t>
            </a:r>
          </a:p>
        </p:txBody>
      </p:sp>
      <p:sp>
        <p:nvSpPr>
          <p:cNvPr id="63" name="Google Shape;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Maternal and fetal blood never directly mix. The placenta acts as a selective barrier — passing oxygen, glucose, and vitamins through to the fetus while blocking most pathogens and toxins.</a:t>
            </a:r>
          </a:p>
          <a:p/>
          <a:p>
            <a:r>
              <a:t>--- Original: Carbon dioxide and metabolic waste ---</a:t>
            </a:r>
          </a:p>
          <a:p>
            <a:r>
              <a:t>Carbon dioxide and metabolic waste products from the fetus cross back through the placenta into the mother's circulation for disposal.</a:t>
            </a:r>
          </a:p>
          <a:p/>
          <a:p>
            <a:r>
              <a:t>--- Original: Takes over hormone production around wee ---</a:t>
            </a:r>
          </a:p>
          <a:p>
            <a:r>
              <a:t>Takes over hormone production around week 10 — producing hCG, progesterone, and estrogen to sustain the pregnancy and drive physical changes.</a:t>
            </a:r>
          </a:p>
          <a:p/>
          <a:p>
            <a:r>
              <a:t>--- Original: Fully functional by weeks 12–16 ---</a:t>
            </a:r>
          </a:p>
          <a:p>
            <a:r>
              <a:t>Fully functional by weeks 12–16. Continues growing until birth, ultimately weighing about 1–1.5 lbs. Delivered as the third stage of labor.</a:t>
            </a:r>
          </a:p>
        </p:txBody>
      </p:sp>
      <p:sp>
        <p:nvSpPr>
          <p:cNvPr id="76" name="Google Shape;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 Original detail ---</a:t>
            </a:r>
          </a:p>
          <a:p>
            <a:r>
              <a:t>Causes nausea, detected by pregnancy tests, peaks at week 10</a:t>
            </a:r>
          </a:p>
          <a:p/>
          <a:p>
            <a:r>
              <a:t>--- Cortisol — The Stress Hormone ---</a:t>
            </a:r>
          </a:p>
          <a:p>
            <a:r>
              <a:t>Rises steadily throughout pregnancy — this is normal and necessary</a:t>
            </a:r>
          </a:p>
          <a:p>
            <a:r>
              <a:t>Adapts the immune system to tolerate the fetus, which is genetically foreign tissue</a:t>
            </a:r>
          </a:p>
          <a:p>
            <a:r>
              <a:t>Supports fetal lung and organ development in the third trimester</a:t>
            </a:r>
          </a:p>
          <a:p>
            <a:r>
              <a:t>Chronically elevated cortisol from unmanaged stress is linked to increased preterm labor risk and lower birth weight</a:t>
            </a:r>
          </a:p>
          <a:p>
            <a:r>
              <a:t>Doula presence reduces cortisol — this is one mechanism behind the Cochrane Review data showing improved outcomes</a:t>
            </a:r>
          </a:p>
          <a:p/>
          <a:p>
            <a:r>
              <a:t>--- Oxytocin — "The Love Hormone" ---</a:t>
            </a:r>
          </a:p>
          <a:p>
            <a:r>
              <a:t>Builds gradually throughout pregnancy and peaks at the onset of labor</a:t>
            </a:r>
          </a:p>
          <a:p>
            <a:r>
              <a:t>Triggers and sustains uterine contractions — Pitocin is synthetic oxytocin</a:t>
            </a:r>
          </a:p>
          <a:p>
            <a:r>
              <a:t>Released in response to touch, eye contact, warm skin contact, and emotional safety</a:t>
            </a:r>
          </a:p>
          <a:p>
            <a:r>
              <a:t>Drives maternal bonding after birth — skin-to-skin contact floods the system with oxytocin</a:t>
            </a:r>
          </a:p>
          <a:p>
            <a:r>
              <a:t>Also responsible for the milk let-down reflex during breastfeeding</a:t>
            </a:r>
          </a:p>
          <a:p/>
          <a:p>
            <a:r>
              <a:t>--- Relaxin — The Joint &amp; Ligament Relaxer ---</a:t>
            </a:r>
          </a:p>
          <a:p>
            <a:r>
              <a:t>Primary job: loosen the pelvic ligaments so the pelvis can widen enough for birth</a:t>
            </a:r>
          </a:p>
          <a:p>
            <a:r>
              <a:t>The problem: it loosens ALL ligaments in the body, not just pelvic ones</a:t>
            </a:r>
          </a:p>
          <a:p>
            <a:r>
              <a:t>Causes back pain, round ligament pain (sharp lower belly pains), and symphysis pubis dysfunction (SPD)</a:t>
            </a:r>
          </a:p>
          <a:p>
            <a:r>
              <a:t>The "pregnancy clumsiness" clients describe — dropping things, misjudging distances — is relaxin destabilizing joints</a:t>
            </a:r>
          </a:p>
          <a:p>
            <a:r>
              <a:t>Levels peak in the first trimester, stay elevated throughout, and resolve after birth or after breastfeeding ends</a:t>
            </a:r>
          </a:p>
          <a:p/>
          <a:p>
            <a:r>
              <a:t>--- Estrogen — Growth, Blood Flow &amp; Change ---</a:t>
            </a:r>
          </a:p>
          <a:p>
            <a:r>
              <a:t>Drives uterine growth to accommodate the expanding baby</a:t>
            </a:r>
          </a:p>
          <a:p>
            <a:r>
              <a:t>Stimulates breast tissue development in preparation for lactation</a:t>
            </a:r>
          </a:p>
          <a:p>
            <a:r>
              <a:t>Increases blood flow to the skin — responsible for the "pregnancy glow"</a:t>
            </a:r>
          </a:p>
          <a:p>
            <a:r>
              <a:t>That same blood flow also causes nasal congestion, nosebleeds, and bleeding gums</a:t>
            </a:r>
          </a:p>
          <a:p>
            <a:r>
              <a:t>Drives skin changes: stretch marks, linea nigra (the dark midline), and melasma (facial pigmentation)</a:t>
            </a:r>
          </a:p>
          <a:p/>
          <a:p>
            <a:r>
              <a:t>--- Progesterone — "The Pregnancy Hormone" ---</a:t>
            </a:r>
          </a:p>
          <a:p>
            <a:r>
              <a:t>Maintains the uterine lining so the embryo stays implanted</a:t>
            </a:r>
          </a:p>
          <a:p>
            <a:r>
              <a:t>Suppresses uterine contractions to protect the pregnancy</a:t>
            </a:r>
          </a:p>
          <a:p>
            <a:r>
              <a:t>Relaxes smooth muscle throughout the entire body — causes heartburn, constipation, and bloating</a:t>
            </a:r>
          </a:p>
          <a:p>
            <a:r>
              <a:t>Has a sedating effect — directly responsible for first-trimester fatigue</a:t>
            </a:r>
          </a:p>
          <a:p>
            <a:r>
              <a:t>Rises steadily throughout pregnancy; a sudden drop after birth contributes to baby blues</a:t>
            </a:r>
          </a:p>
          <a:p/>
          <a:p>
            <a:r>
              <a:t>--- hCG — Human Chorionic Gonadotropin ---</a:t>
            </a:r>
          </a:p>
          <a:p>
            <a:r>
              <a:t>Produced by the placenta starting at implantation</a:t>
            </a:r>
          </a:p>
          <a:p>
            <a:r>
              <a:t>The hormone pregnancy tests detect — levels double every 48–72 hours in early pregnancy</a:t>
            </a:r>
          </a:p>
          <a:p>
            <a:r>
              <a:t>Surges dramatically in the first trimester, peaks around week 10, then drops off</a:t>
            </a:r>
          </a:p>
          <a:p>
            <a:r>
              <a:t>Triggers the nausea center in the brainstem — explains why first-trimester nausea is worst at the peak</a:t>
            </a:r>
          </a:p>
          <a:p>
            <a:r>
              <a:t>Also signals the ovaries to stop producing eggs for the duration of the pregnancy</a:t>
            </a:r>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video" Target="https://www.youtube.com/embed/cfn04QUO4B8?feature=oembed" TargetMode="External"/><Relationship Id="rId2" Type="http://schemas.openxmlformats.org/officeDocument/2006/relationships/slideLayout" Target="../slideLayouts/slideLayout1.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video" Target="https://www.youtube.com/embed/s-Xpa5UZAZs?feature=oembed" TargetMode="Externa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p:nvPr/>
        </p:nvSpPr>
        <p:spPr>
          <a:xfrm>
            <a:off x="0" y="0"/>
            <a:ext cx="9144000"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943600" y="0"/>
            <a:ext cx="3200400" cy="51435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0" y="5088636"/>
            <a:ext cx="9144000" cy="54864"/>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475488" y="548640"/>
            <a:ext cx="5303520" cy="2377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1000"/>
              <a:buFont typeface=" Arial"/>
              <a:buNone/>
            </a:pPr>
            <a:r>
              <a:rPr lang="en-US" sz="1200" b="0" i="0" u="none" strike="noStrike" cap="none">
                <a:solidFill>
                  <a:srgbClr val="D4BADD"/>
                </a:solidFill>
                <a:latin typeface=" Arial"/>
                <a:ea typeface=" Arial"/>
                <a:cs typeface=" Arial"/>
                <a:sym typeface=" Arial"/>
              </a:rPr>
              <a:t>ONLINE NIGHT 1  ·  5:30 PM – 8:00 PM CST</a:t>
            </a:r>
            <a:endParaRPr sz="1200" b="0" i="0" u="none" strike="noStrike" cap="none">
              <a:solidFill>
                <a:schemeClr val="dk1"/>
              </a:solidFill>
              <a:latin typeface="Calibri"/>
              <a:ea typeface="Calibri"/>
              <a:cs typeface="Calibri"/>
              <a:sym typeface="Calibri"/>
            </a:endParaRPr>
          </a:p>
        </p:txBody>
      </p:sp>
      <p:sp>
        <p:nvSpPr>
          <p:cNvPr id="20" name="Google Shape;20;p1"/>
          <p:cNvSpPr/>
          <p:nvPr/>
        </p:nvSpPr>
        <p:spPr>
          <a:xfrm>
            <a:off x="457200" y="914400"/>
            <a:ext cx="5394960" cy="5669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400"/>
              <a:buFont typeface="Georgia"/>
              <a:buNone/>
            </a:pPr>
            <a:r>
              <a:rPr lang="en-US" sz="3400" b="1" i="0" u="none" strike="noStrike" cap="none">
                <a:solidFill>
                  <a:srgbClr val="FFFFFF"/>
                </a:solidFill>
                <a:latin typeface="Georgia"/>
                <a:ea typeface="Georgia"/>
                <a:cs typeface="Georgia"/>
                <a:sym typeface="Georgia"/>
              </a:rPr>
              <a:t>Pregnancy Physiology</a:t>
            </a:r>
            <a:endParaRPr sz="3400" b="0" i="0" u="none" strike="noStrike" cap="none">
              <a:solidFill>
                <a:schemeClr val="dk1"/>
              </a:solidFill>
              <a:latin typeface="Calibri"/>
              <a:ea typeface="Calibri"/>
              <a:cs typeface="Calibri"/>
              <a:sym typeface="Calibri"/>
            </a:endParaRPr>
          </a:p>
        </p:txBody>
      </p:sp>
      <p:sp>
        <p:nvSpPr>
          <p:cNvPr id="21" name="Google Shape;21;p1"/>
          <p:cNvSpPr/>
          <p:nvPr/>
        </p:nvSpPr>
        <p:spPr>
          <a:xfrm>
            <a:off x="457200" y="1572768"/>
            <a:ext cx="5394960" cy="4754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0" i="1" u="none" strike="noStrike" cap="none">
                <a:solidFill>
                  <a:srgbClr val="D4BADD"/>
                </a:solidFill>
                <a:latin typeface="Georgia"/>
                <a:ea typeface="Georgia"/>
                <a:cs typeface="Georgia"/>
                <a:sym typeface="Georgia"/>
              </a:rPr>
              <a:t>&amp; When Pregnancy Goes Wrong</a:t>
            </a:r>
            <a:endParaRPr sz="2200" b="0" i="0" u="none" strike="noStrike" cap="none">
              <a:solidFill>
                <a:schemeClr val="dk1"/>
              </a:solidFill>
              <a:latin typeface="Calibri"/>
              <a:ea typeface="Calibri"/>
              <a:cs typeface="Calibri"/>
              <a:sym typeface="Calibri"/>
            </a:endParaRPr>
          </a:p>
        </p:txBody>
      </p:sp>
      <p:sp>
        <p:nvSpPr>
          <p:cNvPr id="22" name="Google Shape;22;p1"/>
          <p:cNvSpPr/>
          <p:nvPr/>
        </p:nvSpPr>
        <p:spPr>
          <a:xfrm>
            <a:off x="6080760" y="2011680"/>
            <a:ext cx="2834640" cy="9144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rgbClr val="D4BADD"/>
              </a:buClr>
              <a:buSzPts val="1050"/>
              <a:buFont typeface=" Arial"/>
              <a:buNone/>
            </a:pPr>
            <a:r>
              <a:rPr lang="en-US" sz="1200" b="0" i="0" u="none" strike="noStrike" cap="none">
                <a:solidFill>
                  <a:srgbClr val="D4BADD"/>
                </a:solidFill>
                <a:latin typeface=" Arial"/>
                <a:ea typeface=" Arial"/>
                <a:cs typeface=" Arial"/>
                <a:sym typeface=" Arial"/>
              </a:rPr>
              <a:t>Mary's Hands Network</a:t>
            </a:r>
            <a:endParaRPr sz="12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D4BADD"/>
              </a:buClr>
              <a:buSzPts val="1050"/>
              <a:buFont typeface=" Arial"/>
              <a:buNone/>
            </a:pPr>
            <a:r>
              <a:rPr lang="en-US" sz="1200" b="0" i="0" u="none" strike="noStrike" cap="none">
                <a:solidFill>
                  <a:srgbClr val="D4BADD"/>
                </a:solidFill>
                <a:latin typeface=" Arial"/>
                <a:ea typeface=" Arial"/>
                <a:cs typeface=" Arial"/>
                <a:sym typeface=" Arial"/>
              </a:rPr>
              <a:t>ICEA Certified Birth Doula</a:t>
            </a:r>
            <a:endParaRPr sz="12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D4BADD"/>
              </a:buClr>
              <a:buSzPts val="1050"/>
              <a:buFont typeface=" Arial"/>
              <a:buNone/>
            </a:pPr>
            <a:r>
              <a:rPr lang="en-US" sz="1200" b="0" i="0" u="none" strike="noStrike" cap="none">
                <a:solidFill>
                  <a:srgbClr val="D4BADD"/>
                </a:solidFill>
                <a:latin typeface=" Arial"/>
                <a:ea typeface=" Arial"/>
                <a:cs typeface=" Arial"/>
                <a:sym typeface=" Arial"/>
              </a:rPr>
              <a:t>Hybrid Training</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16"/>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ANATOMY &amp; PHYSIOLOGY  ·  UPPER BODY</a:t>
            </a:r>
            <a:endParaRPr sz="1200" b="0" i="0" u="none" strike="noStrike" cap="none">
              <a:solidFill>
                <a:schemeClr val="dk1"/>
              </a:solidFill>
              <a:latin typeface="Calibri"/>
              <a:ea typeface="Calibri"/>
              <a:cs typeface="Calibri"/>
              <a:sym typeface="Calibri"/>
            </a:endParaRPr>
          </a:p>
        </p:txBody>
      </p:sp>
      <p:sp>
        <p:nvSpPr>
          <p:cNvPr id="237" name="Google Shape;237;p16"/>
          <p:cNvSpPr/>
          <p:nvPr/>
        </p:nvSpPr>
        <p:spPr>
          <a:xfrm>
            <a:off x="365705" y="51866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The Uterus — The Engine of It All</a:t>
            </a:r>
            <a:endParaRPr sz="2000" b="0" i="0" u="none" strike="noStrike" cap="none">
              <a:solidFill>
                <a:schemeClr val="dk1"/>
              </a:solidFill>
              <a:latin typeface="Calibri"/>
              <a:ea typeface="Calibri"/>
              <a:cs typeface="Calibri"/>
              <a:sym typeface="Calibri"/>
            </a:endParaRPr>
          </a:p>
        </p:txBody>
      </p:sp>
      <p:sp>
        <p:nvSpPr>
          <p:cNvPr id="238" name="Google Shape;238;p16"/>
          <p:cNvSpPr/>
          <p:nvPr/>
        </p:nvSpPr>
        <p:spPr>
          <a:xfrm>
            <a:off x="411480" y="1054418"/>
            <a:ext cx="83211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700"/>
              <a:buFont typeface="Georgia"/>
              <a:buNone/>
            </a:pPr>
            <a:r>
              <a:rPr lang="en-US" sz="1700" b="0" i="1" u="none" strike="noStrike" cap="none">
                <a:solidFill>
                  <a:srgbClr val="845995"/>
                </a:solidFill>
                <a:latin typeface="Georgia"/>
                <a:ea typeface="Georgia"/>
                <a:cs typeface="Georgia"/>
                <a:sym typeface="Georgia"/>
              </a:rPr>
              <a:t>From pear-sized to watermelon-sized. Everything else moves to make room.</a:t>
            </a:r>
            <a:endParaRPr sz="1700" b="0" i="0" u="none" strike="noStrike" cap="none">
              <a:solidFill>
                <a:schemeClr val="dk1"/>
              </a:solidFill>
              <a:latin typeface="Calibri"/>
              <a:ea typeface="Calibri"/>
              <a:cs typeface="Calibri"/>
              <a:sym typeface="Calibri"/>
            </a:endParaRPr>
          </a:p>
        </p:txBody>
      </p:sp>
      <p:sp>
        <p:nvSpPr>
          <p:cNvPr id="239" name="Google Shape;239;p16"/>
          <p:cNvSpPr/>
          <p:nvPr/>
        </p:nvSpPr>
        <p:spPr>
          <a:xfrm>
            <a:off x="3778134" y="1404205"/>
            <a:ext cx="4950471" cy="2212848"/>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3778129" y="1404204"/>
            <a:ext cx="64917" cy="2212848"/>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3929614" y="1620192"/>
            <a:ext cx="4791535" cy="192024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Starts pear-sized: 3 ounces</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Grows to watermelon-sized: about 2 pounds</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Pushes every organ up and to the sides</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Causes most third-trimester aches</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One of the strongest muscles in your body</a:t>
            </a:r>
            <a:endParaRPr sz="1500" b="0" i="0" u="none" strike="noStrike" cap="none">
              <a:solidFill>
                <a:schemeClr val="dk1"/>
              </a:solidFill>
              <a:latin typeface="Calibri"/>
              <a:ea typeface="Calibri"/>
              <a:cs typeface="Calibri"/>
              <a:sym typeface="Calibri"/>
            </a:endParaRPr>
          </a:p>
        </p:txBody>
      </p:sp>
      <p:sp>
        <p:nvSpPr>
          <p:cNvPr id="242" name="Google Shape;242;p16"/>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Anatomy: The Uterus</a:t>
            </a:r>
            <a:endParaRPr sz="1200" b="0" i="0" u="none" strike="noStrike" cap="none">
              <a:solidFill>
                <a:schemeClr val="dk1"/>
              </a:solidFill>
              <a:latin typeface="Calibri"/>
              <a:ea typeface="Calibri"/>
              <a:cs typeface="Calibri"/>
              <a:sym typeface="Calibri"/>
            </a:endParaRPr>
          </a:p>
        </p:txBody>
      </p:sp>
      <p:sp>
        <p:nvSpPr>
          <p:cNvPr id="244" name="Google Shape;244;p16"/>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90EEB92-198F-809D-B4A5-278AEB2BF639}"/>
              </a:ext>
            </a:extLst>
          </p:cNvPr>
          <p:cNvPicPr>
            <a:picLocks noChangeAspect="1"/>
          </p:cNvPicPr>
          <p:nvPr/>
        </p:nvPicPr>
        <p:blipFill>
          <a:blip r:embed="rId3"/>
          <a:srcRect l="7021" t="-183" r="7872"/>
          <a:stretch>
            <a:fillRect/>
          </a:stretch>
        </p:blipFill>
        <p:spPr>
          <a:xfrm>
            <a:off x="273437" y="1493397"/>
            <a:ext cx="3319910" cy="31448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50" name="Google Shape;250;p17"/>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ANATOMY &amp; PHYSIOLOGY  ·  UPPER BODY</a:t>
            </a:r>
            <a:endParaRPr sz="1200" b="0" i="0" u="none" strike="noStrike" cap="none">
              <a:solidFill>
                <a:schemeClr val="dk1"/>
              </a:solidFill>
              <a:latin typeface="Calibri"/>
              <a:ea typeface="Calibri"/>
              <a:cs typeface="Calibri"/>
              <a:sym typeface="Calibri"/>
            </a:endParaRPr>
          </a:p>
        </p:txBody>
      </p:sp>
      <p:sp>
        <p:nvSpPr>
          <p:cNvPr id="251" name="Google Shape;251;p17"/>
          <p:cNvSpPr/>
          <p:nvPr/>
        </p:nvSpPr>
        <p:spPr>
          <a:xfrm>
            <a:off x="350747" y="539423"/>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Stomach, Intestines &amp; Diaphrag</a:t>
            </a:r>
            <a:r>
              <a:rPr lang="en-US" sz="2000" b="1">
                <a:solidFill>
                  <a:srgbClr val="5E376C"/>
                </a:solidFill>
                <a:latin typeface="Georgia"/>
                <a:ea typeface="Georgia"/>
                <a:cs typeface="Georgia"/>
                <a:sym typeface="Georgia"/>
              </a:rPr>
              <a:t>m</a:t>
            </a:r>
            <a:endParaRPr sz="2000" b="0" i="0" u="none" strike="noStrike" cap="none">
              <a:solidFill>
                <a:schemeClr val="dk1"/>
              </a:solidFill>
              <a:latin typeface="Calibri"/>
              <a:ea typeface="Calibri"/>
              <a:cs typeface="Calibri"/>
              <a:sym typeface="Calibri"/>
            </a:endParaRPr>
          </a:p>
        </p:txBody>
      </p:sp>
      <p:sp>
        <p:nvSpPr>
          <p:cNvPr id="252" name="Google Shape;252;p17"/>
          <p:cNvSpPr/>
          <p:nvPr/>
        </p:nvSpPr>
        <p:spPr>
          <a:xfrm>
            <a:off x="320050" y="1207001"/>
            <a:ext cx="8503800" cy="1481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20052" y="1207001"/>
            <a:ext cx="73200" cy="1481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502920" y="1353312"/>
            <a:ext cx="457200" cy="4937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 Arial"/>
              <a:buNone/>
            </a:pPr>
            <a:endParaRPr sz="1800" b="0" i="0" u="none" strike="noStrike" cap="none">
              <a:solidFill>
                <a:schemeClr val="dk1"/>
              </a:solidFill>
              <a:latin typeface="Calibri"/>
              <a:ea typeface="Calibri"/>
              <a:cs typeface="Calibri"/>
              <a:sym typeface="Calibri"/>
            </a:endParaRPr>
          </a:p>
        </p:txBody>
      </p:sp>
      <p:sp>
        <p:nvSpPr>
          <p:cNvPr id="256" name="Google Shape;256;p17"/>
          <p:cNvSpPr/>
          <p:nvPr/>
        </p:nvSpPr>
        <p:spPr>
          <a:xfrm>
            <a:off x="502920" y="1316736"/>
            <a:ext cx="3200400" cy="3200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500"/>
              <a:buFont typeface="Georgia"/>
              <a:buNone/>
            </a:pPr>
            <a:r>
              <a:rPr lang="en-US" sz="1500" b="1" i="0" u="none" strike="noStrike" cap="none">
                <a:solidFill>
                  <a:srgbClr val="5E376C"/>
                </a:solidFill>
                <a:latin typeface="Georgia"/>
                <a:ea typeface="Georgia"/>
                <a:cs typeface="Georgia"/>
                <a:sym typeface="Georgia"/>
              </a:rPr>
              <a:t>Stomach &amp; Intestines</a:t>
            </a:r>
            <a:endParaRPr sz="1500" b="0" i="0" u="none" strike="noStrike" cap="none">
              <a:solidFill>
                <a:schemeClr val="dk1"/>
              </a:solidFill>
              <a:latin typeface="Calibri"/>
              <a:ea typeface="Calibri"/>
              <a:cs typeface="Calibri"/>
              <a:sym typeface="Calibri"/>
            </a:endParaRPr>
          </a:p>
        </p:txBody>
      </p:sp>
      <p:sp>
        <p:nvSpPr>
          <p:cNvPr id="257" name="Google Shape;257;p17"/>
          <p:cNvSpPr/>
          <p:nvPr/>
        </p:nvSpPr>
        <p:spPr>
          <a:xfrm>
            <a:off x="502920" y="1664208"/>
            <a:ext cx="320040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050"/>
              <a:buFont typeface=" Arial"/>
              <a:buNone/>
            </a:pPr>
            <a:r>
              <a:rPr lang="en-US" sz="1200" b="0" i="1" u="none" strike="noStrike" cap="none">
                <a:solidFill>
                  <a:srgbClr val="6B6B6B"/>
                </a:solidFill>
                <a:latin typeface=" Arial"/>
                <a:ea typeface=" Arial"/>
                <a:cs typeface=" Arial"/>
                <a:sym typeface=" Arial"/>
              </a:rPr>
              <a:t>T2 onward, worst in T3</a:t>
            </a:r>
            <a:endParaRPr sz="1200" b="0" i="0" u="none" strike="noStrike" cap="none">
              <a:solidFill>
                <a:schemeClr val="dk1"/>
              </a:solidFill>
              <a:latin typeface="Calibri"/>
              <a:ea typeface="Calibri"/>
              <a:cs typeface="Calibri"/>
              <a:sym typeface="Calibri"/>
            </a:endParaRPr>
          </a:p>
        </p:txBody>
      </p:sp>
      <p:sp>
        <p:nvSpPr>
          <p:cNvPr id="258" name="Google Shape;258;p17"/>
          <p:cNvSpPr/>
          <p:nvPr/>
        </p:nvSpPr>
        <p:spPr>
          <a:xfrm>
            <a:off x="3858768" y="1371600"/>
            <a:ext cx="4754880" cy="1316736"/>
          </a:xfrm>
          <a:prstGeom prst="rect">
            <a:avLst/>
          </a:prstGeom>
          <a:noFill/>
          <a:ln>
            <a:noFill/>
          </a:ln>
        </p:spPr>
        <p:txBody>
          <a:bodyPr spcFirstLastPara="1" wrap="square" lIns="0" tIns="0" rIns="0" bIns="0" anchor="t" anchorCtr="0">
            <a:noAutofit/>
          </a:bodyPr>
          <a:lstStyle/>
          <a:p>
            <a:pPr marL="0" marR="0" lvl="0" indent="0" algn="l" rtl="0">
              <a:lnSpc>
                <a:spcPct val="138000"/>
              </a:lnSpc>
              <a:spcBef>
                <a:spcPts val="0"/>
              </a:spcBef>
              <a:spcAft>
                <a:spcPts val="0"/>
              </a:spcAft>
              <a:buClr>
                <a:srgbClr val="2D2D2D"/>
              </a:buClr>
              <a:buSzPts val="1300"/>
              <a:buFont typeface=" Arial"/>
              <a:buNone/>
            </a:pPr>
            <a:r>
              <a:rPr lang="en-US" sz="1300" b="0" i="0" u="none" strike="noStrike" cap="none">
                <a:solidFill>
                  <a:srgbClr val="2D2D2D"/>
                </a:solidFill>
                <a:latin typeface=" Arial"/>
                <a:ea typeface=" Arial"/>
                <a:cs typeface=" Arial"/>
                <a:sym typeface=" Arial"/>
              </a:rPr>
              <a:t>Squeezed by the growing uterus. Hormones slow digestion. Result: heartburn, gas, constipation. Worse after meals and lying down.</a:t>
            </a:r>
            <a:endParaRPr lang="en-US" sz="1300" b="0" i="0" u="none" strike="noStrike" cap="none">
              <a:solidFill>
                <a:schemeClr val="dk1"/>
              </a:solidFill>
              <a:latin typeface="Calibri"/>
              <a:ea typeface="Calibri"/>
              <a:cs typeface="Calibri"/>
            </a:endParaRPr>
          </a:p>
        </p:txBody>
      </p:sp>
      <p:sp>
        <p:nvSpPr>
          <p:cNvPr id="259" name="Google Shape;259;p17"/>
          <p:cNvSpPr/>
          <p:nvPr/>
        </p:nvSpPr>
        <p:spPr>
          <a:xfrm>
            <a:off x="320050" y="3035801"/>
            <a:ext cx="8503800" cy="1481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319998" y="3035801"/>
            <a:ext cx="73200" cy="14814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502920" y="3182112"/>
            <a:ext cx="457200" cy="4937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 Arial"/>
              <a:buNone/>
            </a:pPr>
            <a:endParaRPr sz="1800" b="0" i="0" u="none" strike="noStrike" cap="none">
              <a:solidFill>
                <a:schemeClr val="dk1"/>
              </a:solidFill>
              <a:latin typeface="Calibri"/>
              <a:ea typeface="Calibri"/>
              <a:cs typeface="Calibri"/>
              <a:sym typeface="Calibri"/>
            </a:endParaRPr>
          </a:p>
        </p:txBody>
      </p:sp>
      <p:sp>
        <p:nvSpPr>
          <p:cNvPr id="263" name="Google Shape;263;p17"/>
          <p:cNvSpPr/>
          <p:nvPr/>
        </p:nvSpPr>
        <p:spPr>
          <a:xfrm>
            <a:off x="502920" y="3145536"/>
            <a:ext cx="3200400" cy="3200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500"/>
              <a:buFont typeface="Georgia"/>
              <a:buNone/>
            </a:pPr>
            <a:r>
              <a:rPr lang="en-US" sz="1500" b="1" i="0" u="none" strike="noStrike" cap="none">
                <a:solidFill>
                  <a:srgbClr val="845995"/>
                </a:solidFill>
                <a:latin typeface="Georgia"/>
                <a:ea typeface="Georgia"/>
                <a:cs typeface="Georgia"/>
                <a:sym typeface="Georgia"/>
              </a:rPr>
              <a:t>Diaphragm</a:t>
            </a:r>
            <a:endParaRPr sz="1500" b="0" i="0" u="none" strike="noStrike" cap="none">
              <a:solidFill>
                <a:schemeClr val="dk1"/>
              </a:solidFill>
              <a:latin typeface="Calibri"/>
              <a:ea typeface="Calibri"/>
              <a:cs typeface="Calibri"/>
              <a:sym typeface="Calibri"/>
            </a:endParaRPr>
          </a:p>
        </p:txBody>
      </p:sp>
      <p:sp>
        <p:nvSpPr>
          <p:cNvPr id="264" name="Google Shape;264;p17"/>
          <p:cNvSpPr/>
          <p:nvPr/>
        </p:nvSpPr>
        <p:spPr>
          <a:xfrm>
            <a:off x="502920" y="3493008"/>
            <a:ext cx="320040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050"/>
              <a:buFont typeface=" Arial"/>
              <a:buNone/>
            </a:pPr>
            <a:r>
              <a:rPr lang="en-US" sz="1200" b="0" i="1" u="none" strike="noStrike" cap="none">
                <a:solidFill>
                  <a:srgbClr val="6B6B6B"/>
                </a:solidFill>
                <a:latin typeface=" Arial"/>
                <a:ea typeface=" Arial"/>
                <a:cs typeface=" Arial"/>
                <a:sym typeface=" Arial"/>
              </a:rPr>
              <a:t>Third trimester</a:t>
            </a:r>
            <a:endParaRPr sz="1200" b="0" i="0" u="none" strike="noStrike" cap="none">
              <a:solidFill>
                <a:schemeClr val="dk1"/>
              </a:solidFill>
              <a:latin typeface="Calibri"/>
              <a:ea typeface="Calibri"/>
              <a:cs typeface="Calibri"/>
              <a:sym typeface="Calibri"/>
            </a:endParaRPr>
          </a:p>
        </p:txBody>
      </p:sp>
      <p:sp>
        <p:nvSpPr>
          <p:cNvPr id="265" name="Google Shape;265;p17"/>
          <p:cNvSpPr/>
          <p:nvPr/>
        </p:nvSpPr>
        <p:spPr>
          <a:xfrm>
            <a:off x="3858768" y="3200400"/>
            <a:ext cx="4754880" cy="1316736"/>
          </a:xfrm>
          <a:prstGeom prst="rect">
            <a:avLst/>
          </a:prstGeom>
          <a:noFill/>
          <a:ln>
            <a:noFill/>
          </a:ln>
        </p:spPr>
        <p:txBody>
          <a:bodyPr spcFirstLastPara="1" wrap="square" lIns="0" tIns="0" rIns="0" bIns="0" anchor="t" anchorCtr="0">
            <a:noAutofit/>
          </a:bodyPr>
          <a:lstStyle/>
          <a:p>
            <a:pPr marL="0" marR="0" lvl="0" indent="0" algn="l" rtl="0">
              <a:lnSpc>
                <a:spcPct val="138000"/>
              </a:lnSpc>
              <a:spcBef>
                <a:spcPts val="0"/>
              </a:spcBef>
              <a:spcAft>
                <a:spcPts val="0"/>
              </a:spcAft>
              <a:buClr>
                <a:srgbClr val="2D2D2D"/>
              </a:buClr>
              <a:buSzPts val="1300"/>
              <a:buFont typeface=" Arial"/>
              <a:buNone/>
            </a:pPr>
            <a:r>
              <a:rPr lang="en-US" sz="1300" b="0" i="0" u="none" strike="noStrike" cap="none">
                <a:solidFill>
                  <a:srgbClr val="2D2D2D"/>
                </a:solidFill>
                <a:latin typeface=" Arial"/>
                <a:ea typeface=" Arial"/>
                <a:cs typeface=" Arial"/>
                <a:sym typeface=" Arial"/>
              </a:rPr>
              <a:t>Pushed up about 4 cm in T3. Lungs have less room. Causes shortness of breath. Gets better when baby drops in late T3.</a:t>
            </a:r>
            <a:endParaRPr sz="1300" b="0" i="0" u="none" strike="noStrike" cap="none">
              <a:solidFill>
                <a:schemeClr val="dk1"/>
              </a:solidFill>
              <a:latin typeface="Calibri"/>
              <a:ea typeface="Calibri"/>
              <a:cs typeface="Calibri"/>
              <a:sym typeface="Calibri"/>
            </a:endParaRPr>
          </a:p>
        </p:txBody>
      </p:sp>
      <p:sp>
        <p:nvSpPr>
          <p:cNvPr id="266" name="Google Shape;266;p17"/>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Anatomy: Upper Body Changes</a:t>
            </a:r>
            <a:endParaRPr sz="1200" b="0" i="0" u="none" strike="noStrike" cap="none">
              <a:solidFill>
                <a:schemeClr val="dk1"/>
              </a:solidFill>
              <a:latin typeface="Calibri"/>
              <a:ea typeface="Calibri"/>
              <a:cs typeface="Calibri"/>
              <a:sym typeface="Calibri"/>
            </a:endParaRPr>
          </a:p>
        </p:txBody>
      </p:sp>
      <p:sp>
        <p:nvSpPr>
          <p:cNvPr id="268" name="Google Shape;268;p17"/>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3"/>
        <p:cNvGrpSpPr/>
        <p:nvPr/>
      </p:nvGrpSpPr>
      <p:grpSpPr>
        <a:xfrm>
          <a:off x="0" y="0"/>
          <a:ext cx="0" cy="0"/>
          <a:chOff x="0" y="0"/>
          <a:chExt cx="0" cy="0"/>
        </a:xfrm>
      </p:grpSpPr>
      <p:sp>
        <p:nvSpPr>
          <p:cNvPr id="274" name="Google Shape;274;p18"/>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ANATOMY &amp; PHYSIOLOGY  ·  LOWER BODY &amp; SYSTEMIC</a:t>
            </a:r>
            <a:endParaRPr sz="1200" b="0" i="0" u="none" strike="noStrike" cap="none">
              <a:solidFill>
                <a:schemeClr val="dk1"/>
              </a:solidFill>
              <a:latin typeface="Calibri"/>
              <a:ea typeface="Calibri"/>
              <a:cs typeface="Calibri"/>
              <a:sym typeface="Calibri"/>
            </a:endParaRPr>
          </a:p>
        </p:txBody>
      </p:sp>
      <p:sp>
        <p:nvSpPr>
          <p:cNvPr id="275" name="Google Shape;275;p18"/>
          <p:cNvSpPr/>
          <p:nvPr/>
        </p:nvSpPr>
        <p:spPr>
          <a:xfrm>
            <a:off x="411480" y="457198"/>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Bladder, Kidneys &amp; Cardiovascular System</a:t>
            </a:r>
            <a:endParaRPr sz="2000" b="0" i="0" u="none" strike="noStrike" cap="none">
              <a:solidFill>
                <a:schemeClr val="dk1"/>
              </a:solidFill>
              <a:latin typeface="Calibri"/>
              <a:ea typeface="Calibri"/>
              <a:cs typeface="Calibri"/>
              <a:sym typeface="Calibri"/>
            </a:endParaRPr>
          </a:p>
        </p:txBody>
      </p:sp>
      <p:sp>
        <p:nvSpPr>
          <p:cNvPr id="276" name="Google Shape;276;p18"/>
          <p:cNvSpPr/>
          <p:nvPr/>
        </p:nvSpPr>
        <p:spPr>
          <a:xfrm>
            <a:off x="351365" y="1123402"/>
            <a:ext cx="5035657" cy="9740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0047" y="1115574"/>
            <a:ext cx="73200" cy="9819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502920" y="1207008"/>
            <a:ext cx="438912" cy="47548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 Arial"/>
              <a:buNone/>
            </a:pPr>
            <a:endParaRPr sz="1700" b="0" i="0" u="none" strike="noStrike" cap="none">
              <a:solidFill>
                <a:schemeClr val="dk1"/>
              </a:solidFill>
              <a:latin typeface="Calibri"/>
              <a:ea typeface="Calibri"/>
              <a:cs typeface="Calibri"/>
              <a:sym typeface="Calibri"/>
            </a:endParaRPr>
          </a:p>
        </p:txBody>
      </p:sp>
      <p:sp>
        <p:nvSpPr>
          <p:cNvPr id="280" name="Google Shape;280;p18"/>
          <p:cNvSpPr/>
          <p:nvPr/>
        </p:nvSpPr>
        <p:spPr>
          <a:xfrm>
            <a:off x="502920" y="1317896"/>
            <a:ext cx="3200400" cy="292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450"/>
              <a:buFont typeface="Georgia"/>
              <a:buNone/>
            </a:pPr>
            <a:r>
              <a:rPr lang="en-US" sz="1450" b="1" i="0" u="none" strike="noStrike" cap="none">
                <a:solidFill>
                  <a:srgbClr val="5E376C"/>
                </a:solidFill>
                <a:latin typeface="Georgia"/>
                <a:ea typeface="Georgia"/>
                <a:cs typeface="Georgia"/>
                <a:sym typeface="Georgia"/>
              </a:rPr>
              <a:t>Bladder</a:t>
            </a:r>
            <a:endParaRPr sz="1450" b="0" i="0" u="none" strike="noStrike" cap="none">
              <a:solidFill>
                <a:schemeClr val="dk1"/>
              </a:solidFill>
              <a:latin typeface="Calibri"/>
              <a:ea typeface="Calibri"/>
              <a:cs typeface="Calibri"/>
              <a:sym typeface="Calibri"/>
            </a:endParaRPr>
          </a:p>
        </p:txBody>
      </p:sp>
      <p:sp>
        <p:nvSpPr>
          <p:cNvPr id="281" name="Google Shape;281;p18"/>
          <p:cNvSpPr/>
          <p:nvPr/>
        </p:nvSpPr>
        <p:spPr>
          <a:xfrm>
            <a:off x="502920" y="1647080"/>
            <a:ext cx="320040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000"/>
              <a:buFont typeface=" Arial"/>
              <a:buNone/>
            </a:pPr>
            <a:r>
              <a:rPr lang="en-US" sz="1200" b="0" i="1" u="none" strike="noStrike" cap="none">
                <a:solidFill>
                  <a:srgbClr val="6B6B6B"/>
                </a:solidFill>
                <a:latin typeface=" Arial"/>
                <a:ea typeface=" Arial"/>
                <a:cs typeface=" Arial"/>
                <a:sym typeface=" Arial"/>
              </a:rPr>
              <a:t>T1 and T3</a:t>
            </a:r>
            <a:endParaRPr sz="1200" b="0" i="0" u="none" strike="noStrike" cap="none">
              <a:solidFill>
                <a:schemeClr val="dk1"/>
              </a:solidFill>
              <a:latin typeface="Calibri"/>
              <a:ea typeface="Calibri"/>
              <a:cs typeface="Calibri"/>
              <a:sym typeface="Calibri"/>
            </a:endParaRPr>
          </a:p>
        </p:txBody>
      </p:sp>
      <p:sp>
        <p:nvSpPr>
          <p:cNvPr id="282" name="Google Shape;282;p18"/>
          <p:cNvSpPr/>
          <p:nvPr/>
        </p:nvSpPr>
        <p:spPr>
          <a:xfrm>
            <a:off x="2509589" y="1204441"/>
            <a:ext cx="2784661" cy="971831"/>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dirty="0">
                <a:solidFill>
                  <a:srgbClr val="2D2D2D"/>
                </a:solidFill>
                <a:latin typeface=" Arial"/>
                <a:ea typeface=" Arial"/>
                <a:cs typeface=" Arial"/>
                <a:sym typeface=" Arial"/>
              </a:rPr>
              <a:t>Squeezed by hormones in T1, by baby's head in T3. Peeing a lot is just structural — not a bladder problem.</a:t>
            </a:r>
            <a:endParaRPr lang="en-US" sz="1250" b="0" i="0" u="none" strike="noStrike" cap="none" dirty="0">
              <a:solidFill>
                <a:srgbClr val="2D2D2D"/>
              </a:solidFill>
              <a:latin typeface=" Arial"/>
              <a:ea typeface="Calibri"/>
              <a:cs typeface="Calibri"/>
            </a:endParaRPr>
          </a:p>
        </p:txBody>
      </p:sp>
      <p:sp>
        <p:nvSpPr>
          <p:cNvPr id="283" name="Google Shape;283;p18"/>
          <p:cNvSpPr/>
          <p:nvPr/>
        </p:nvSpPr>
        <p:spPr>
          <a:xfrm>
            <a:off x="351365" y="2414023"/>
            <a:ext cx="5035657" cy="9327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320002" y="2414023"/>
            <a:ext cx="73200" cy="9327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502920" y="2505456"/>
            <a:ext cx="438912" cy="47548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 Arial"/>
              <a:buNone/>
            </a:pPr>
            <a:endParaRPr sz="1700" b="0" i="0" u="none" strike="noStrike" cap="none">
              <a:solidFill>
                <a:schemeClr val="dk1"/>
              </a:solidFill>
              <a:latin typeface="Calibri"/>
              <a:ea typeface="Calibri"/>
              <a:cs typeface="Calibri"/>
              <a:sym typeface="Calibri"/>
            </a:endParaRPr>
          </a:p>
        </p:txBody>
      </p:sp>
      <p:sp>
        <p:nvSpPr>
          <p:cNvPr id="287" name="Google Shape;287;p18"/>
          <p:cNvSpPr/>
          <p:nvPr/>
        </p:nvSpPr>
        <p:spPr>
          <a:xfrm>
            <a:off x="502920" y="2624874"/>
            <a:ext cx="3200400" cy="292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450"/>
              <a:buFont typeface="Georgia"/>
              <a:buNone/>
            </a:pPr>
            <a:r>
              <a:rPr lang="en-US" sz="1450" b="1" i="0" u="none" strike="noStrike" cap="none">
                <a:solidFill>
                  <a:srgbClr val="845995"/>
                </a:solidFill>
                <a:latin typeface="Georgia"/>
                <a:ea typeface="Georgia"/>
                <a:cs typeface="Georgia"/>
                <a:sym typeface="Georgia"/>
              </a:rPr>
              <a:t>Kidneys</a:t>
            </a:r>
            <a:endParaRPr sz="1450" b="0" i="0" u="none" strike="noStrike" cap="none">
              <a:solidFill>
                <a:schemeClr val="dk1"/>
              </a:solidFill>
              <a:latin typeface="Calibri"/>
              <a:ea typeface="Calibri"/>
              <a:cs typeface="Calibri"/>
              <a:sym typeface="Calibri"/>
            </a:endParaRPr>
          </a:p>
        </p:txBody>
      </p:sp>
      <p:sp>
        <p:nvSpPr>
          <p:cNvPr id="288" name="Google Shape;288;p18"/>
          <p:cNvSpPr/>
          <p:nvPr/>
        </p:nvSpPr>
        <p:spPr>
          <a:xfrm>
            <a:off x="502920" y="2954058"/>
            <a:ext cx="320040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000"/>
              <a:buFont typeface=" Arial"/>
              <a:buNone/>
            </a:pPr>
            <a:r>
              <a:rPr lang="en-US" sz="1200" b="0" i="1" u="none" strike="noStrike" cap="none">
                <a:solidFill>
                  <a:srgbClr val="6B6B6B"/>
                </a:solidFill>
                <a:latin typeface=" Arial"/>
                <a:ea typeface=" Arial"/>
                <a:cs typeface=" Arial"/>
                <a:sym typeface=" Arial"/>
              </a:rPr>
              <a:t>Throughout pregnancy</a:t>
            </a:r>
            <a:endParaRPr sz="1200" b="0" i="0" u="none" strike="noStrike" cap="none">
              <a:solidFill>
                <a:schemeClr val="dk1"/>
              </a:solidFill>
              <a:latin typeface="Calibri"/>
              <a:ea typeface="Calibri"/>
              <a:cs typeface="Calibri"/>
              <a:sym typeface="Calibri"/>
            </a:endParaRPr>
          </a:p>
        </p:txBody>
      </p:sp>
      <p:sp>
        <p:nvSpPr>
          <p:cNvPr id="289" name="Google Shape;289;p18"/>
          <p:cNvSpPr/>
          <p:nvPr/>
        </p:nvSpPr>
        <p:spPr>
          <a:xfrm>
            <a:off x="2509590" y="2502889"/>
            <a:ext cx="2706374" cy="948345"/>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Filtering 60–80% more blood. A bit of sugar in urine is normal.</a:t>
            </a:r>
            <a:endParaRPr lang="en-US" sz="1250" b="0" i="0" u="none" strike="noStrike" cap="none">
              <a:solidFill>
                <a:srgbClr val="2D2D2D"/>
              </a:solidFill>
              <a:latin typeface=" Arial"/>
              <a:ea typeface="Calibri"/>
              <a:cs typeface="Calibri"/>
            </a:endParaRPr>
          </a:p>
        </p:txBody>
      </p:sp>
      <p:sp>
        <p:nvSpPr>
          <p:cNvPr id="290" name="Google Shape;290;p18"/>
          <p:cNvSpPr/>
          <p:nvPr/>
        </p:nvSpPr>
        <p:spPr>
          <a:xfrm>
            <a:off x="351365" y="3712473"/>
            <a:ext cx="5035657" cy="9819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319995" y="3712473"/>
            <a:ext cx="73200" cy="9819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502920" y="3940382"/>
            <a:ext cx="3200400" cy="292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450"/>
              <a:buFont typeface="Georgia"/>
              <a:buNone/>
            </a:pPr>
            <a:r>
              <a:rPr lang="en-US" sz="1450" b="1" i="0" u="none" strike="noStrike" cap="none">
                <a:solidFill>
                  <a:srgbClr val="5E376C"/>
                </a:solidFill>
                <a:latin typeface="Georgia"/>
                <a:ea typeface="Georgia"/>
                <a:cs typeface="Georgia"/>
                <a:sym typeface="Georgia"/>
              </a:rPr>
              <a:t>Heart </a:t>
            </a:r>
            <a:endParaRPr sz="1450" b="0" i="0" u="none" strike="noStrike" cap="none">
              <a:solidFill>
                <a:schemeClr val="dk1"/>
              </a:solidFill>
              <a:latin typeface="Calibri"/>
              <a:ea typeface="Calibri"/>
              <a:cs typeface="Calibri"/>
              <a:sym typeface="Calibri"/>
            </a:endParaRPr>
          </a:p>
        </p:txBody>
      </p:sp>
      <p:sp>
        <p:nvSpPr>
          <p:cNvPr id="294" name="Google Shape;294;p18"/>
          <p:cNvSpPr/>
          <p:nvPr/>
        </p:nvSpPr>
        <p:spPr>
          <a:xfrm>
            <a:off x="502920" y="4269566"/>
            <a:ext cx="320040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000"/>
              <a:buFont typeface=" Arial"/>
              <a:buNone/>
            </a:pPr>
            <a:r>
              <a:rPr lang="en-US" sz="1200" b="0" i="1" u="none" strike="noStrike" cap="none">
                <a:solidFill>
                  <a:srgbClr val="6B6B6B"/>
                </a:solidFill>
                <a:latin typeface=" Arial"/>
                <a:ea typeface=" Arial"/>
                <a:cs typeface=" Arial"/>
                <a:sym typeface=" Arial"/>
              </a:rPr>
              <a:t>T1 through birth</a:t>
            </a:r>
            <a:endParaRPr sz="1200" b="0" i="0" u="none" strike="noStrike" cap="none">
              <a:solidFill>
                <a:schemeClr val="dk1"/>
              </a:solidFill>
              <a:latin typeface="Calibri"/>
              <a:ea typeface="Calibri"/>
              <a:cs typeface="Calibri"/>
              <a:sym typeface="Calibri"/>
            </a:endParaRPr>
          </a:p>
        </p:txBody>
      </p:sp>
      <p:sp>
        <p:nvSpPr>
          <p:cNvPr id="295" name="Google Shape;295;p18"/>
          <p:cNvSpPr/>
          <p:nvPr/>
        </p:nvSpPr>
        <p:spPr>
          <a:xfrm>
            <a:off x="2509590" y="3770021"/>
            <a:ext cx="3050840" cy="932688"/>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Blood volume goes up 40–50%. Heart beats 10–20 more times a minute. Heart works 30–50% harder.</a:t>
            </a:r>
            <a:endParaRPr lang="en-US" sz="1250" b="0" i="0" u="none" strike="noStrike" cap="none">
              <a:solidFill>
                <a:srgbClr val="2D2D2D"/>
              </a:solidFill>
              <a:latin typeface=" Arial"/>
              <a:ea typeface="Calibri"/>
              <a:cs typeface="Calibri"/>
            </a:endParaRPr>
          </a:p>
        </p:txBody>
      </p:sp>
      <p:sp>
        <p:nvSpPr>
          <p:cNvPr id="296" name="Google Shape;296;p18"/>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Anatomy: Lower Body &amp; Systemic</a:t>
            </a:r>
            <a:endParaRPr sz="1200" b="0" i="0" u="none" strike="noStrike" cap="none">
              <a:solidFill>
                <a:schemeClr val="dk1"/>
              </a:solidFill>
              <a:latin typeface="Calibri"/>
              <a:ea typeface="Calibri"/>
              <a:cs typeface="Calibri"/>
              <a:sym typeface="Calibri"/>
            </a:endParaRPr>
          </a:p>
        </p:txBody>
      </p:sp>
      <p:sp>
        <p:nvSpPr>
          <p:cNvPr id="298" name="Google Shape;298;p18"/>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FD1CCAF-9D7E-6B18-10D4-5947F0DC3F82}"/>
              </a:ext>
            </a:extLst>
          </p:cNvPr>
          <p:cNvPicPr>
            <a:picLocks noChangeAspect="1"/>
          </p:cNvPicPr>
          <p:nvPr/>
        </p:nvPicPr>
        <p:blipFill>
          <a:blip r:embed="rId3"/>
          <a:srcRect r="-181"/>
          <a:stretch>
            <a:fillRect/>
          </a:stretch>
        </p:blipFill>
        <p:spPr>
          <a:xfrm>
            <a:off x="5463045" y="884650"/>
            <a:ext cx="3337945" cy="39613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to expect in your First Trimester of pregnancy | Pregnancy Week-by-Week">
            <a:hlinkClick r:id="" action="ppaction://noaction"/>
            <a:extLst>
              <a:ext uri="{FF2B5EF4-FFF2-40B4-BE49-F238E27FC236}">
                <a16:creationId xmlns:a16="http://schemas.microsoft.com/office/drawing/2014/main" id="{E0A9556E-1CF5-A04B-1CD1-A3DFDB50F9FB}"/>
              </a:ext>
            </a:extLst>
          </p:cNvPr>
          <p:cNvPicPr>
            <a:picLocks noRot="1" noChangeAspect="1"/>
          </p:cNvPicPr>
          <p:nvPr>
            <a:videoFile r:link="rId1"/>
          </p:nvPr>
        </p:nvPicPr>
        <p:blipFill>
          <a:blip r:embed="rId3"/>
          <a:stretch>
            <a:fillRect/>
          </a:stretch>
        </p:blipFill>
        <p:spPr>
          <a:xfrm>
            <a:off x="521" y="2559"/>
            <a:ext cx="9142957" cy="5138382"/>
          </a:xfrm>
          <a:prstGeom prst="rect">
            <a:avLst/>
          </a:prstGeom>
        </p:spPr>
      </p:pic>
    </p:spTree>
    <p:extLst>
      <p:ext uri="{BB962C8B-B14F-4D97-AF65-F5344CB8AC3E}">
        <p14:creationId xmlns:p14="http://schemas.microsoft.com/office/powerpoint/2010/main" val="293296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3"/>
        <p:cNvGrpSpPr/>
        <p:nvPr/>
      </p:nvGrpSpPr>
      <p:grpSpPr>
        <a:xfrm>
          <a:off x="0" y="0"/>
          <a:ext cx="0" cy="0"/>
          <a:chOff x="0" y="0"/>
          <a:chExt cx="0" cy="0"/>
        </a:xfrm>
      </p:grpSpPr>
      <p:sp>
        <p:nvSpPr>
          <p:cNvPr id="304" name="Google Shape;304;p19"/>
          <p:cNvSpPr/>
          <p:nvPr/>
        </p:nvSpPr>
        <p:spPr>
          <a:xfrm>
            <a:off x="0" y="0"/>
            <a:ext cx="9144000" cy="914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FIRST TRIMESTER  </a:t>
            </a:r>
            <a:endParaRPr sz="1200" b="0" i="0" u="none" strike="noStrike" cap="none">
              <a:solidFill>
                <a:schemeClr val="dk1"/>
              </a:solidFill>
              <a:latin typeface="Calibri"/>
              <a:ea typeface="Calibri"/>
              <a:cs typeface="Calibri"/>
              <a:sym typeface="Calibri"/>
            </a:endParaRPr>
          </a:p>
        </p:txBody>
      </p:sp>
      <p:sp>
        <p:nvSpPr>
          <p:cNvPr id="306" name="Google Shape;306;p19"/>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Foundation — Critical Development</a:t>
            </a:r>
            <a:endParaRPr sz="2200" b="0" i="0" u="none" strike="noStrike" cap="none">
              <a:solidFill>
                <a:schemeClr val="dk1"/>
              </a:solidFill>
              <a:latin typeface="Calibri"/>
              <a:ea typeface="Calibri"/>
              <a:cs typeface="Calibri"/>
              <a:sym typeface="Calibri"/>
            </a:endParaRPr>
          </a:p>
        </p:txBody>
      </p:sp>
      <p:sp>
        <p:nvSpPr>
          <p:cNvPr id="307" name="Google Shape;307;p19"/>
          <p:cNvSpPr/>
          <p:nvPr/>
        </p:nvSpPr>
        <p:spPr>
          <a:xfrm>
            <a:off x="228538" y="1208926"/>
            <a:ext cx="8412600" cy="2248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228538" y="1208926"/>
            <a:ext cx="73200" cy="2248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429713" y="1336948"/>
            <a:ext cx="8046600" cy="2120100"/>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Days 1–14: Sperm + egg meet. Cells divide. Ball burrows into uterus.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Week 4: Brain and spine start forming. Tiny heart starts beating.</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Weeks 5–8: All major organs start to form</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Week 8: Now called a fetus. Tiny fingers and toes — about 1 inch long.</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Week 10: Placenta takes over hormones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Week 13: A face you can see. About 3 inches and 1 ounce.</a:t>
            </a:r>
            <a:endParaRPr lang="en-US" sz="1500" b="0" i="0" u="none" strike="noStrike" cap="none">
              <a:solidFill>
                <a:schemeClr val="dk1"/>
              </a:solidFill>
              <a:latin typeface="Calibri"/>
              <a:ea typeface="Calibri"/>
              <a:cs typeface="Calibri"/>
            </a:endParaRPr>
          </a:p>
        </p:txBody>
      </p:sp>
      <p:sp>
        <p:nvSpPr>
          <p:cNvPr id="310" name="Google Shape;310;p19"/>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First Trimester: Fetal Development</a:t>
            </a:r>
            <a:endParaRPr sz="1200" b="0" i="0" u="none" strike="noStrike" cap="none">
              <a:solidFill>
                <a:schemeClr val="dk1"/>
              </a:solidFill>
              <a:latin typeface="Calibri"/>
              <a:ea typeface="Calibri"/>
              <a:cs typeface="Calibri"/>
              <a:sym typeface="Calibri"/>
            </a:endParaRPr>
          </a:p>
        </p:txBody>
      </p:sp>
      <p:sp>
        <p:nvSpPr>
          <p:cNvPr id="312" name="Google Shape;312;p19"/>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313" name="Google Shape;313;p19" title="Gemini_Generated_Image_c5t6coc5t6coc5t6.png"/>
          <p:cNvPicPr preferRelativeResize="0"/>
          <p:nvPr/>
        </p:nvPicPr>
        <p:blipFill rotWithShape="1">
          <a:blip r:embed="rId3">
            <a:alphaModFix/>
          </a:blip>
          <a:srcRect t="17469" b="10759"/>
          <a:stretch/>
        </p:blipFill>
        <p:spPr>
          <a:xfrm>
            <a:off x="1920225" y="3457113"/>
            <a:ext cx="5029223" cy="1247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p20"/>
          <p:cNvSpPr/>
          <p:nvPr/>
        </p:nvSpPr>
        <p:spPr>
          <a:xfrm>
            <a:off x="0" y="0"/>
            <a:ext cx="9144000" cy="914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FIRST TRIMESTER </a:t>
            </a:r>
            <a:endParaRPr sz="1200" b="0" i="0" u="none" strike="noStrike" cap="none">
              <a:solidFill>
                <a:schemeClr val="dk1"/>
              </a:solidFill>
              <a:latin typeface="Calibri"/>
              <a:ea typeface="Calibri"/>
              <a:cs typeface="Calibri"/>
              <a:sym typeface="Calibri"/>
            </a:endParaRPr>
          </a:p>
        </p:txBody>
      </p:sp>
      <p:sp>
        <p:nvSpPr>
          <p:cNvPr id="321" name="Google Shape;321;p20"/>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Often the Hardest — With No Visible Bump</a:t>
            </a:r>
            <a:endParaRPr sz="2200" b="0" i="0" u="none" strike="noStrike" cap="none">
              <a:solidFill>
                <a:schemeClr val="dk1"/>
              </a:solidFill>
              <a:latin typeface="Calibri"/>
              <a:ea typeface="Calibri"/>
              <a:cs typeface="Calibri"/>
              <a:sym typeface="Calibri"/>
            </a:endParaRPr>
          </a:p>
        </p:txBody>
      </p:sp>
      <p:sp>
        <p:nvSpPr>
          <p:cNvPr id="322" name="Google Shape;322;p20"/>
          <p:cNvSpPr/>
          <p:nvPr/>
        </p:nvSpPr>
        <p:spPr>
          <a:xfrm>
            <a:off x="407113" y="1529101"/>
            <a:ext cx="8321492" cy="3050973"/>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407113" y="1529101"/>
            <a:ext cx="89765" cy="3050973"/>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566875" y="1657123"/>
            <a:ext cx="8046600" cy="2624700"/>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Nausea (70–80%) — not just in the morning</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Super tired — your body is building a placenta</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Sore breasts. Peeing all the time. Hate certain smells.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Big feelings — fear, doubt, and joy all at once</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No bump yet — can feel unreal</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Highest miscarriage risk now — your job is calm and care</a:t>
            </a:r>
            <a:endParaRPr lang="en-US" sz="1500" b="0" i="0" u="none" strike="noStrike" cap="none">
              <a:solidFill>
                <a:schemeClr val="dk1"/>
              </a:solidFill>
              <a:latin typeface="Calibri"/>
              <a:ea typeface="Calibri"/>
              <a:cs typeface="Calibri"/>
            </a:endParaRPr>
          </a:p>
        </p:txBody>
      </p:sp>
      <p:sp>
        <p:nvSpPr>
          <p:cNvPr id="325" name="Google Shape;325;p20"/>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First Trimester: The Pregnant Person</a:t>
            </a:r>
            <a:endParaRPr sz="1200" b="0" i="0" u="none" strike="noStrike" cap="none">
              <a:solidFill>
                <a:schemeClr val="dk1"/>
              </a:solidFill>
              <a:latin typeface="Calibri"/>
              <a:ea typeface="Calibri"/>
              <a:cs typeface="Calibri"/>
              <a:sym typeface="Calibri"/>
            </a:endParaRPr>
          </a:p>
        </p:txBody>
      </p:sp>
      <p:sp>
        <p:nvSpPr>
          <p:cNvPr id="327" name="Google Shape;327;p20"/>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sp>
        <p:nvSpPr>
          <p:cNvPr id="333" name="Google Shape;333;p21"/>
          <p:cNvSpPr/>
          <p:nvPr/>
        </p:nvSpPr>
        <p:spPr>
          <a:xfrm>
            <a:off x="0" y="0"/>
            <a:ext cx="9144000" cy="9144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SECOND TRIMESTER </a:t>
            </a:r>
            <a:endParaRPr sz="1200" b="0" i="0" u="none" strike="noStrike" cap="none">
              <a:solidFill>
                <a:schemeClr val="dk1"/>
              </a:solidFill>
              <a:latin typeface="Calibri"/>
              <a:ea typeface="Calibri"/>
              <a:cs typeface="Calibri"/>
              <a:sym typeface="Calibri"/>
            </a:endParaRPr>
          </a:p>
        </p:txBody>
      </p:sp>
      <p:sp>
        <p:nvSpPr>
          <p:cNvPr id="335" name="Google Shape;335;p21"/>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Growth Surge — Senses &amp; Viability</a:t>
            </a:r>
            <a:endParaRPr sz="2200" b="0" i="0" u="none" strike="noStrike" cap="none">
              <a:solidFill>
                <a:schemeClr val="dk1"/>
              </a:solidFill>
              <a:latin typeface="Calibri"/>
              <a:ea typeface="Calibri"/>
              <a:cs typeface="Calibri"/>
              <a:sym typeface="Calibri"/>
            </a:endParaRPr>
          </a:p>
        </p:txBody>
      </p:sp>
      <p:sp>
        <p:nvSpPr>
          <p:cNvPr id="336" name="Google Shape;336;p21"/>
          <p:cNvSpPr/>
          <p:nvPr/>
        </p:nvSpPr>
        <p:spPr>
          <a:xfrm>
            <a:off x="407113" y="1288229"/>
            <a:ext cx="4163622" cy="2578747"/>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365700" y="1313076"/>
            <a:ext cx="73200" cy="25539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566875" y="1441098"/>
            <a:ext cx="3863883" cy="2288400"/>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Weeks 14–16: Baby makes faces, sucks, hiccups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 16: Fingerprints form. Bones harden up.</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Weeks 18–22: Mom feels baby move for the first time (quickening)</a:t>
            </a:r>
            <a:endParaRPr lang="en-US" sz="1500" b="0" i="0" u="none" strike="noStrike" cap="none">
              <a:solidFill>
                <a:schemeClr val="dk1"/>
              </a:solidFill>
              <a:latin typeface="Calibri"/>
              <a:ea typeface="Calibri"/>
              <a:cs typeface="Calibri"/>
            </a:endParaRPr>
          </a:p>
        </p:txBody>
      </p:sp>
      <p:sp>
        <p:nvSpPr>
          <p:cNvPr id="339" name="Google Shape;339;p21"/>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Second Trimester: Fetal Development</a:t>
            </a:r>
            <a:endParaRPr sz="1200" b="0" i="0" u="none" strike="noStrike" cap="none">
              <a:solidFill>
                <a:schemeClr val="dk1"/>
              </a:solidFill>
              <a:latin typeface="Calibri"/>
              <a:ea typeface="Calibri"/>
              <a:cs typeface="Calibri"/>
              <a:sym typeface="Calibri"/>
            </a:endParaRPr>
          </a:p>
        </p:txBody>
      </p:sp>
      <p:sp>
        <p:nvSpPr>
          <p:cNvPr id="341" name="Google Shape;341;p21"/>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C68AD7E-D4F7-5BA2-94D1-19FECF1FDD10}"/>
              </a:ext>
            </a:extLst>
          </p:cNvPr>
          <p:cNvPicPr>
            <a:picLocks noChangeAspect="1"/>
          </p:cNvPicPr>
          <p:nvPr/>
        </p:nvPicPr>
        <p:blipFill>
          <a:blip r:embed="rId3"/>
          <a:stretch>
            <a:fillRect/>
          </a:stretch>
        </p:blipFill>
        <p:spPr>
          <a:xfrm>
            <a:off x="5503793" y="1126435"/>
            <a:ext cx="2932044" cy="29237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a:extLst>
            <a:ext uri="{FF2B5EF4-FFF2-40B4-BE49-F238E27FC236}">
              <a16:creationId xmlns:a16="http://schemas.microsoft.com/office/drawing/2014/main" id="{9CA0900F-55F1-83F9-095B-E2AC031B51D5}"/>
            </a:ext>
          </a:extLst>
        </p:cNvPr>
        <p:cNvGrpSpPr/>
        <p:nvPr/>
      </p:nvGrpSpPr>
      <p:grpSpPr>
        <a:xfrm>
          <a:off x="0" y="0"/>
          <a:ext cx="0" cy="0"/>
          <a:chOff x="0" y="0"/>
          <a:chExt cx="0" cy="0"/>
        </a:xfrm>
      </p:grpSpPr>
      <p:sp>
        <p:nvSpPr>
          <p:cNvPr id="333" name="Google Shape;333;p21">
            <a:extLst>
              <a:ext uri="{FF2B5EF4-FFF2-40B4-BE49-F238E27FC236}">
                <a16:creationId xmlns:a16="http://schemas.microsoft.com/office/drawing/2014/main" id="{FB0BA557-903E-446F-C178-FDE860BFFCEC}"/>
              </a:ext>
            </a:extLst>
          </p:cNvPr>
          <p:cNvSpPr/>
          <p:nvPr/>
        </p:nvSpPr>
        <p:spPr>
          <a:xfrm>
            <a:off x="0" y="0"/>
            <a:ext cx="9144000" cy="9144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a:extLst>
              <a:ext uri="{FF2B5EF4-FFF2-40B4-BE49-F238E27FC236}">
                <a16:creationId xmlns:a16="http://schemas.microsoft.com/office/drawing/2014/main" id="{71C49CC4-6E4D-70D6-4E21-F6567C3007DF}"/>
              </a:ext>
            </a:extLst>
          </p:cNvPr>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SECOND TRIMESTER </a:t>
            </a:r>
            <a:endParaRPr sz="1200" b="0" i="0" u="none" strike="noStrike" cap="none">
              <a:solidFill>
                <a:schemeClr val="dk1"/>
              </a:solidFill>
              <a:latin typeface="Calibri"/>
              <a:ea typeface="Calibri"/>
              <a:cs typeface="Calibri"/>
              <a:sym typeface="Calibri"/>
            </a:endParaRPr>
          </a:p>
        </p:txBody>
      </p:sp>
      <p:sp>
        <p:nvSpPr>
          <p:cNvPr id="335" name="Google Shape;335;p21">
            <a:extLst>
              <a:ext uri="{FF2B5EF4-FFF2-40B4-BE49-F238E27FC236}">
                <a16:creationId xmlns:a16="http://schemas.microsoft.com/office/drawing/2014/main" id="{62C42985-5B03-1F74-AAC2-30AB149572B8}"/>
              </a:ext>
            </a:extLst>
          </p:cNvPr>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Growth Surge — Senses &amp; Viability</a:t>
            </a:r>
            <a:endParaRPr sz="2200" b="0" i="0" u="none" strike="noStrike" cap="none">
              <a:solidFill>
                <a:schemeClr val="dk1"/>
              </a:solidFill>
              <a:latin typeface="Calibri"/>
              <a:ea typeface="Calibri"/>
              <a:cs typeface="Calibri"/>
              <a:sym typeface="Calibri"/>
            </a:endParaRPr>
          </a:p>
        </p:txBody>
      </p:sp>
      <p:sp>
        <p:nvSpPr>
          <p:cNvPr id="336" name="Google Shape;336;p21">
            <a:extLst>
              <a:ext uri="{FF2B5EF4-FFF2-40B4-BE49-F238E27FC236}">
                <a16:creationId xmlns:a16="http://schemas.microsoft.com/office/drawing/2014/main" id="{55500334-D342-F3E7-A518-4402103B3145}"/>
              </a:ext>
            </a:extLst>
          </p:cNvPr>
          <p:cNvSpPr/>
          <p:nvPr/>
        </p:nvSpPr>
        <p:spPr>
          <a:xfrm>
            <a:off x="407113" y="1288229"/>
            <a:ext cx="4022818" cy="2578747"/>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a:extLst>
              <a:ext uri="{FF2B5EF4-FFF2-40B4-BE49-F238E27FC236}">
                <a16:creationId xmlns:a16="http://schemas.microsoft.com/office/drawing/2014/main" id="{E412FA49-D4E4-49D7-AB45-FD829983D9BD}"/>
              </a:ext>
            </a:extLst>
          </p:cNvPr>
          <p:cNvSpPr/>
          <p:nvPr/>
        </p:nvSpPr>
        <p:spPr>
          <a:xfrm>
            <a:off x="365700" y="1313076"/>
            <a:ext cx="73200" cy="25539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a:extLst>
              <a:ext uri="{FF2B5EF4-FFF2-40B4-BE49-F238E27FC236}">
                <a16:creationId xmlns:a16="http://schemas.microsoft.com/office/drawing/2014/main" id="{1C2E51EF-6EC8-0A51-4D00-68BCCC84F285}"/>
              </a:ext>
            </a:extLst>
          </p:cNvPr>
          <p:cNvSpPr/>
          <p:nvPr/>
        </p:nvSpPr>
        <p:spPr>
          <a:xfrm>
            <a:off x="566875" y="1441098"/>
            <a:ext cx="3689949" cy="2288400"/>
          </a:xfrm>
          <a:prstGeom prst="rect">
            <a:avLst/>
          </a:prstGeom>
          <a:noFill/>
          <a:ln>
            <a:noFill/>
          </a:ln>
        </p:spPr>
        <p:txBody>
          <a:bodyPr spcFirstLastPara="1" wrap="square" lIns="0" tIns="0" rIns="0" bIns="0" anchor="t" anchorCtr="0">
            <a:noAutofit/>
          </a:bodyPr>
          <a:lstStyle/>
          <a:p>
            <a:pPr marL="285750" marR="0" lvl="0" indent="-285750" algn="l" rtl="0">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 20: Baby swallows fluid. Tastes. Hears sounds outside.</a:t>
            </a:r>
            <a:endParaRPr lang="en-US" sz="1500" b="0" i="0" u="none" strike="noStrike" cap="none">
              <a:solidFill>
                <a:schemeClr val="dk1"/>
              </a:solidFill>
              <a:latin typeface="Calibri"/>
              <a:ea typeface="Calibri"/>
              <a:cs typeface="Calibri"/>
            </a:endParaRPr>
          </a:p>
          <a:p>
            <a:pPr marL="285750" marR="0" lvl="0" indent="-285750" algn="l" rtl="0">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 24: Could survive with NICU care if born now</a:t>
            </a:r>
            <a:endParaRPr lang="en-US" sz="1500" b="0" i="0" u="none" strike="noStrike" cap="none">
              <a:solidFill>
                <a:schemeClr val="dk1"/>
              </a:solidFill>
              <a:latin typeface="Calibri"/>
              <a:ea typeface="Calibri"/>
              <a:cs typeface="Calibri"/>
            </a:endParaRPr>
          </a:p>
          <a:p>
            <a:pPr marL="285750" marR="0" lvl="0" indent="-285750" algn="l" rtl="0">
              <a:spcAft>
                <a:spcPts val="0"/>
              </a:spcAft>
              <a:buClr>
                <a:srgbClr val="2D2D2D"/>
              </a:buClr>
              <a:buSzPts val="1500"/>
              <a:buChar char="•"/>
            </a:pPr>
            <a:r>
              <a:rPr lang="en-US" sz="1500" b="0" i="0" u="none" strike="noStrike" cap="none">
                <a:solidFill>
                  <a:srgbClr val="2D2D2D"/>
                </a:solidFill>
                <a:latin typeface=" Arial"/>
                <a:ea typeface=" Arial"/>
                <a:cs typeface=" Arial"/>
                <a:sym typeface=" Arial"/>
              </a:rPr>
              <a:t>Week 27: Eyes open. About 14 inches, 2 pounds.</a:t>
            </a:r>
            <a:endParaRPr lang="en-US" sz="1500" b="0" i="0" u="none" strike="noStrike" cap="none">
              <a:solidFill>
                <a:schemeClr val="dk1"/>
              </a:solidFill>
              <a:latin typeface="Calibri"/>
              <a:ea typeface="Calibri"/>
              <a:cs typeface="Calibri"/>
            </a:endParaRPr>
          </a:p>
        </p:txBody>
      </p:sp>
      <p:sp>
        <p:nvSpPr>
          <p:cNvPr id="339" name="Google Shape;339;p21">
            <a:extLst>
              <a:ext uri="{FF2B5EF4-FFF2-40B4-BE49-F238E27FC236}">
                <a16:creationId xmlns:a16="http://schemas.microsoft.com/office/drawing/2014/main" id="{F103CAE7-9611-5E8D-78B7-1139CF699F6E}"/>
              </a:ext>
            </a:extLst>
          </p:cNvPr>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a:extLst>
              <a:ext uri="{FF2B5EF4-FFF2-40B4-BE49-F238E27FC236}">
                <a16:creationId xmlns:a16="http://schemas.microsoft.com/office/drawing/2014/main" id="{AC7FEC0C-6BBB-D483-FA8B-DA2293F4FDF8}"/>
              </a:ext>
            </a:extLst>
          </p:cNvPr>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Second Trimester: Fetal Development</a:t>
            </a:r>
            <a:endParaRPr sz="1200" b="0" i="0" u="none" strike="noStrike" cap="none">
              <a:solidFill>
                <a:schemeClr val="dk1"/>
              </a:solidFill>
              <a:latin typeface="Calibri"/>
              <a:ea typeface="Calibri"/>
              <a:cs typeface="Calibri"/>
              <a:sym typeface="Calibri"/>
            </a:endParaRPr>
          </a:p>
        </p:txBody>
      </p:sp>
      <p:sp>
        <p:nvSpPr>
          <p:cNvPr id="341" name="Google Shape;341;p21">
            <a:extLst>
              <a:ext uri="{FF2B5EF4-FFF2-40B4-BE49-F238E27FC236}">
                <a16:creationId xmlns:a16="http://schemas.microsoft.com/office/drawing/2014/main" id="{F2125341-E4C3-2268-D14C-A9DE18F075FB}"/>
              </a:ext>
            </a:extLst>
          </p:cNvPr>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8ED7DDE-2036-BCC0-575C-1F6891F06CE6}"/>
              </a:ext>
            </a:extLst>
          </p:cNvPr>
          <p:cNvPicPr>
            <a:picLocks noChangeAspect="1"/>
          </p:cNvPicPr>
          <p:nvPr/>
        </p:nvPicPr>
        <p:blipFill>
          <a:blip r:embed="rId3"/>
          <a:stretch>
            <a:fillRect/>
          </a:stretch>
        </p:blipFill>
        <p:spPr>
          <a:xfrm>
            <a:off x="5442710" y="1101586"/>
            <a:ext cx="2739473" cy="3702326"/>
          </a:xfrm>
          <a:prstGeom prst="rect">
            <a:avLst/>
          </a:prstGeom>
        </p:spPr>
      </p:pic>
    </p:spTree>
    <p:extLst>
      <p:ext uri="{BB962C8B-B14F-4D97-AF65-F5344CB8AC3E}">
        <p14:creationId xmlns:p14="http://schemas.microsoft.com/office/powerpoint/2010/main" val="244054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sp>
        <p:nvSpPr>
          <p:cNvPr id="347" name="Google Shape;347;p22"/>
          <p:cNvSpPr/>
          <p:nvPr/>
        </p:nvSpPr>
        <p:spPr>
          <a:xfrm>
            <a:off x="0" y="0"/>
            <a:ext cx="9144000" cy="9144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SECOND TRIMESTER  </a:t>
            </a:r>
            <a:endParaRPr sz="1200" b="0" i="0" u="none" strike="noStrike" cap="none">
              <a:solidFill>
                <a:schemeClr val="dk1"/>
              </a:solidFill>
              <a:latin typeface="Calibri"/>
              <a:ea typeface="Calibri"/>
              <a:cs typeface="Calibri"/>
              <a:sym typeface="Calibri"/>
            </a:endParaRPr>
          </a:p>
        </p:txBody>
      </p:sp>
      <p:sp>
        <p:nvSpPr>
          <p:cNvPr id="349" name="Google Shape;349;p22"/>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Honeymoon Period — Energy Returns</a:t>
            </a:r>
            <a:endParaRPr sz="2200" b="0" i="0" u="none" strike="noStrike" cap="none">
              <a:solidFill>
                <a:schemeClr val="dk1"/>
              </a:solidFill>
              <a:latin typeface="Calibri"/>
              <a:ea typeface="Calibri"/>
              <a:cs typeface="Calibri"/>
              <a:sym typeface="Calibri"/>
            </a:endParaRPr>
          </a:p>
        </p:txBody>
      </p:sp>
      <p:sp>
        <p:nvSpPr>
          <p:cNvPr id="350" name="Google Shape;350;p22"/>
          <p:cNvSpPr/>
          <p:nvPr/>
        </p:nvSpPr>
        <p:spPr>
          <a:xfrm>
            <a:off x="365700" y="1363401"/>
            <a:ext cx="8412600" cy="2462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365693" y="1363401"/>
            <a:ext cx="73200" cy="2462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566875" y="1491423"/>
            <a:ext cx="8046600" cy="2334300"/>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Nausea fades. Energy comes back.</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Bump shows — feels real for the first time</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Sharp belly pains as the uterus stretches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Stuffy nose, nosebleeds, bleeding gums</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Skin changes: glow, stretch marks, dark line on belly</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Best time to plan the birth and build trust</a:t>
            </a:r>
            <a:endParaRPr lang="en-US" sz="1500" b="0" i="0" u="none" strike="noStrike" cap="none">
              <a:solidFill>
                <a:schemeClr val="dk1"/>
              </a:solidFill>
              <a:latin typeface="Calibri"/>
              <a:ea typeface="Calibri"/>
              <a:cs typeface="Calibri"/>
            </a:endParaRPr>
          </a:p>
        </p:txBody>
      </p:sp>
      <p:sp>
        <p:nvSpPr>
          <p:cNvPr id="353" name="Google Shape;353;p2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Second Trimester: The Pregnant Person</a:t>
            </a:r>
            <a:endParaRPr sz="1200" b="0" i="0" u="none" strike="noStrike" cap="none">
              <a:solidFill>
                <a:schemeClr val="dk1"/>
              </a:solidFill>
              <a:latin typeface="Calibri"/>
              <a:ea typeface="Calibri"/>
              <a:cs typeface="Calibri"/>
              <a:sym typeface="Calibri"/>
            </a:endParaRPr>
          </a:p>
        </p:txBody>
      </p:sp>
      <p:sp>
        <p:nvSpPr>
          <p:cNvPr id="355" name="Google Shape;355;p2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0"/>
        <p:cNvGrpSpPr/>
        <p:nvPr/>
      </p:nvGrpSpPr>
      <p:grpSpPr>
        <a:xfrm>
          <a:off x="0" y="0"/>
          <a:ext cx="0" cy="0"/>
          <a:chOff x="0" y="0"/>
          <a:chExt cx="0" cy="0"/>
        </a:xfrm>
      </p:grpSpPr>
      <p:sp>
        <p:nvSpPr>
          <p:cNvPr id="361" name="Google Shape;361;p23"/>
          <p:cNvSpPr/>
          <p:nvPr/>
        </p:nvSpPr>
        <p:spPr>
          <a:xfrm>
            <a:off x="0" y="0"/>
            <a:ext cx="9144000" cy="914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THIRD TRIMESTER  </a:t>
            </a:r>
            <a:endParaRPr sz="1200" b="0" i="0" u="none" strike="noStrike" cap="none">
              <a:solidFill>
                <a:schemeClr val="dk1"/>
              </a:solidFill>
              <a:latin typeface="Calibri"/>
              <a:ea typeface="Calibri"/>
              <a:cs typeface="Calibri"/>
              <a:sym typeface="Calibri"/>
            </a:endParaRPr>
          </a:p>
        </p:txBody>
      </p:sp>
      <p:sp>
        <p:nvSpPr>
          <p:cNvPr id="363" name="Google Shape;363;p23"/>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Final Preparations — Fat, Lungs &amp; Position</a:t>
            </a:r>
            <a:endParaRPr sz="2200" b="0" i="0" u="none" strike="noStrike" cap="none">
              <a:solidFill>
                <a:schemeClr val="dk1"/>
              </a:solidFill>
              <a:latin typeface="Calibri"/>
              <a:ea typeface="Calibri"/>
              <a:cs typeface="Calibri"/>
              <a:sym typeface="Calibri"/>
            </a:endParaRPr>
          </a:p>
        </p:txBody>
      </p:sp>
      <p:sp>
        <p:nvSpPr>
          <p:cNvPr id="364" name="Google Shape;364;p23"/>
          <p:cNvSpPr/>
          <p:nvPr/>
        </p:nvSpPr>
        <p:spPr>
          <a:xfrm>
            <a:off x="365700" y="1635776"/>
            <a:ext cx="8412600" cy="2156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65698" y="1635776"/>
            <a:ext cx="73200" cy="2156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566875" y="1763797"/>
            <a:ext cx="8046600" cy="20283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Weeks 28–32: Quick weight gain. Baby fat builds up.</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Weeks 32–36: Lungs make surfactant — needed to breathe</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Week 37: 'Early term' — lungs ready but brain still growing</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Weeks 39–40: Best time to be born. Baby moves head-down.</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Full term: 19–21 inches, 6–9 lbs</a:t>
            </a:r>
            <a:endParaRPr sz="1500" b="0" i="0" u="none" strike="noStrike" cap="none">
              <a:solidFill>
                <a:schemeClr val="dk1"/>
              </a:solidFill>
              <a:latin typeface="Calibri"/>
              <a:ea typeface="Calibri"/>
              <a:cs typeface="Calibri"/>
              <a:sym typeface="Calibri"/>
            </a:endParaRPr>
          </a:p>
        </p:txBody>
      </p:sp>
      <p:sp>
        <p:nvSpPr>
          <p:cNvPr id="367" name="Google Shape;367;p23"/>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Third Trimester: Fetal Development</a:t>
            </a:r>
            <a:endParaRPr sz="1200" b="0" i="0" u="none" strike="noStrike" cap="none">
              <a:solidFill>
                <a:schemeClr val="dk1"/>
              </a:solidFill>
              <a:latin typeface="Calibri"/>
              <a:ea typeface="Calibri"/>
              <a:cs typeface="Calibri"/>
              <a:sym typeface="Calibri"/>
            </a:endParaRPr>
          </a:p>
        </p:txBody>
      </p:sp>
      <p:sp>
        <p:nvSpPr>
          <p:cNvPr id="369" name="Google Shape;369;p23"/>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8F5FA"/>
        </a:solidFill>
        <a:effectLst/>
      </p:bgPr>
    </p:bg>
    <p:spTree>
      <p:nvGrpSpPr>
        <p:cNvPr id="1" name=""/>
        <p:cNvGrpSpPr/>
        <p:nvPr/>
      </p:nvGrpSpPr>
      <p:grpSpPr/>
      <p:sp>
        <p:nvSpPr>
          <p:cNvPr id="28" name="Google Shape;28;p2"/>
          <p:cNvSpPr/>
          <p:nvPr/>
        </p:nvSpPr>
        <p:spPr>
          <a:xfrm>
            <a:off x="0" y="0"/>
            <a:ext cx="73152"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WELCOME · 5:30 – 5:40 PM</a:t>
            </a:r>
            <a:endParaRPr sz="1200" b="0" i="0" u="none" strike="noStrike" cap="none">
              <a:solidFill>
                <a:schemeClr val="dk1"/>
              </a:solidFill>
              <a:latin typeface="Calibri"/>
              <a:ea typeface="Calibri"/>
              <a:cs typeface="Calibri"/>
              <a:sym typeface="Calibri"/>
            </a:endParaRPr>
          </a:p>
        </p:txBody>
      </p:sp>
      <p:sp>
        <p:nvSpPr>
          <p:cNvPr id="30" name="Google Shape;30;p2"/>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Welcome &amp; Housekeeping</a:t>
            </a:r>
            <a:endParaRPr sz="2000" b="0" i="0" u="none" strike="noStrike" cap="none">
              <a:solidFill>
                <a:schemeClr val="dk1"/>
              </a:solidFill>
              <a:latin typeface="Calibri"/>
              <a:ea typeface="Calibri"/>
              <a:cs typeface="Calibri"/>
              <a:sym typeface="Calibri"/>
            </a:endParaRPr>
          </a:p>
        </p:txBody>
      </p:sp>
      <p:sp>
        <p:nvSpPr>
          <p:cNvPr id="31" name="Google Shape;31;p2"/>
          <p:cNvSpPr/>
          <p:nvPr/>
        </p:nvSpPr>
        <p:spPr>
          <a:xfrm>
            <a:off x="502920" y="1097280"/>
            <a:ext cx="8229600" cy="3767328"/>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Tonight: pregnancy + warning signs</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Two short breaks: 6:20 and 7:20</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Camera on if you can. Mute when not talking.</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Use chat for questions any time</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Ice-breaker: one word — why are you here?</a:t>
            </a:r>
            <a:endParaRPr lang="en-US" sz="1400" b="0" i="0" u="none" strike="noStrike" cap="none">
              <a:solidFill>
                <a:schemeClr val="dk1"/>
              </a:solidFill>
              <a:latin typeface="Calibri"/>
              <a:ea typeface="Calibri"/>
              <a:cs typeface="Calibri"/>
            </a:endParaRPr>
          </a:p>
        </p:txBody>
      </p:sp>
      <p:sp>
        <p:nvSpPr>
          <p:cNvPr id="32" name="Google Shape;32;p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Welcome &amp; Housekeeping</a:t>
            </a:r>
            <a:endParaRPr sz="1200" b="0" i="0" u="none" strike="noStrike" cap="none">
              <a:solidFill>
                <a:schemeClr val="dk1"/>
              </a:solidFill>
              <a:latin typeface="Calibri"/>
              <a:ea typeface="Calibri"/>
              <a:cs typeface="Calibri"/>
              <a:sym typeface="Calibri"/>
            </a:endParaRPr>
          </a:p>
        </p:txBody>
      </p:sp>
      <p:sp>
        <p:nvSpPr>
          <p:cNvPr id="34" name="Google Shape;34;p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4"/>
        <p:cNvGrpSpPr/>
        <p:nvPr/>
      </p:nvGrpSpPr>
      <p:grpSpPr>
        <a:xfrm>
          <a:off x="0" y="0"/>
          <a:ext cx="0" cy="0"/>
          <a:chOff x="0" y="0"/>
          <a:chExt cx="0" cy="0"/>
        </a:xfrm>
      </p:grpSpPr>
      <p:sp>
        <p:nvSpPr>
          <p:cNvPr id="375" name="Google Shape;375;p24"/>
          <p:cNvSpPr/>
          <p:nvPr/>
        </p:nvSpPr>
        <p:spPr>
          <a:xfrm>
            <a:off x="0" y="0"/>
            <a:ext cx="9144000" cy="914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411480" y="73152"/>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THIRD TRIMESTER  ·  Weeks 28–40+  ·  FOR THE PREGNANT PERSON</a:t>
            </a:r>
            <a:endParaRPr sz="1200" b="0" i="0" u="none" strike="noStrike" cap="none">
              <a:solidFill>
                <a:schemeClr val="dk1"/>
              </a:solidFill>
              <a:latin typeface="Calibri"/>
              <a:ea typeface="Calibri"/>
              <a:cs typeface="Calibri"/>
              <a:sym typeface="Calibri"/>
            </a:endParaRPr>
          </a:p>
        </p:txBody>
      </p:sp>
      <p:sp>
        <p:nvSpPr>
          <p:cNvPr id="377" name="Google Shape;377;p24"/>
          <p:cNvSpPr/>
          <p:nvPr/>
        </p:nvSpPr>
        <p:spPr>
          <a:xfrm>
            <a:off x="411480" y="310896"/>
            <a:ext cx="8321040" cy="5303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The Home Stretch — Intensity &amp; Anticipation</a:t>
            </a:r>
            <a:endParaRPr sz="2200" b="0" i="0" u="none" strike="noStrike" cap="none">
              <a:solidFill>
                <a:schemeClr val="dk1"/>
              </a:solidFill>
              <a:latin typeface="Calibri"/>
              <a:ea typeface="Calibri"/>
              <a:cs typeface="Calibri"/>
              <a:sym typeface="Calibri"/>
            </a:endParaRPr>
          </a:p>
        </p:txBody>
      </p:sp>
      <p:sp>
        <p:nvSpPr>
          <p:cNvPr id="378" name="Google Shape;378;p24"/>
          <p:cNvSpPr/>
          <p:nvPr/>
        </p:nvSpPr>
        <p:spPr>
          <a:xfrm>
            <a:off x="398830" y="1137523"/>
            <a:ext cx="5298340" cy="362311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398825" y="1137523"/>
            <a:ext cx="81483" cy="3623113"/>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558592" y="1282109"/>
            <a:ext cx="4982035" cy="2128382"/>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Tired, heavy, hard to sleep, short of breath</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Heartburn gets worse</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Pressure down low. Sharp 'lightning' pains. Peeing again.</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Swelling in feet and hands — sudden bad swelling = red flag</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Nesting — sudden urge to clean and organize</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Big feelings: excited, scared, impatient</a:t>
            </a:r>
            <a:endParaRPr sz="1500" b="0" i="0" u="none" strike="noStrike" cap="none">
              <a:solidFill>
                <a:schemeClr val="dk1"/>
              </a:solidFill>
              <a:latin typeface="Calibri"/>
              <a:ea typeface="Calibri"/>
              <a:cs typeface="Calibri"/>
              <a:sym typeface="Calibri"/>
            </a:endParaRPr>
          </a:p>
        </p:txBody>
      </p:sp>
      <p:sp>
        <p:nvSpPr>
          <p:cNvPr id="381" name="Google Shape;381;p24"/>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Third Trimester: The Pregnant Person</a:t>
            </a:r>
            <a:endParaRPr sz="1200" b="0" i="0" u="none" strike="noStrike" cap="none">
              <a:solidFill>
                <a:schemeClr val="dk1"/>
              </a:solidFill>
              <a:latin typeface="Calibri"/>
              <a:ea typeface="Calibri"/>
              <a:cs typeface="Calibri"/>
              <a:sym typeface="Calibri"/>
            </a:endParaRPr>
          </a:p>
        </p:txBody>
      </p:sp>
      <p:sp>
        <p:nvSpPr>
          <p:cNvPr id="383" name="Google Shape;383;p24"/>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50F5C09-427A-3F8C-6EB3-6280BB9B1385}"/>
              </a:ext>
            </a:extLst>
          </p:cNvPr>
          <p:cNvPicPr>
            <a:picLocks noChangeAspect="1"/>
          </p:cNvPicPr>
          <p:nvPr/>
        </p:nvPicPr>
        <p:blipFill>
          <a:blip r:embed="rId3"/>
          <a:srcRect l="23011" r="26667" b="470"/>
          <a:stretch>
            <a:fillRect/>
          </a:stretch>
        </p:blipFill>
        <p:spPr>
          <a:xfrm>
            <a:off x="6370362" y="927652"/>
            <a:ext cx="1659653" cy="39183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8F5FA"/>
        </a:solidFill>
        <a:effectLst/>
      </p:bgPr>
    </p:bg>
    <p:spTree>
      <p:nvGrpSpPr>
        <p:cNvPr id="1" name=""/>
        <p:cNvGrpSpPr/>
        <p:nvPr/>
      </p:nvGrpSpPr>
      <p:grpSpPr/>
      <p:sp>
        <p:nvSpPr>
          <p:cNvPr id="28" name="Google Shape;28;p2"/>
          <p:cNvSpPr/>
          <p:nvPr/>
        </p:nvSpPr>
        <p:spPr>
          <a:xfrm>
            <a:off x="0" y="0"/>
            <a:ext cx="73152"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EMOTIONAL &amp; PSYCHOLOGICAL CHANGES</a:t>
            </a:r>
            <a:endParaRPr sz="1200" b="0" i="0" u="none" strike="noStrike" cap="none">
              <a:solidFill>
                <a:schemeClr val="dk1"/>
              </a:solidFill>
              <a:latin typeface="Calibri"/>
              <a:ea typeface="Calibri"/>
              <a:cs typeface="Calibri"/>
              <a:sym typeface="Calibri"/>
            </a:endParaRPr>
          </a:p>
        </p:txBody>
      </p:sp>
      <p:sp>
        <p:nvSpPr>
          <p:cNvPr id="30" name="Google Shape;30;p2"/>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How Mom Feels Inside</a:t>
            </a:r>
            <a:endParaRPr sz="2000" b="0" i="0" u="none" strike="noStrike" cap="none">
              <a:solidFill>
                <a:schemeClr val="dk1"/>
              </a:solidFill>
              <a:latin typeface="Calibri"/>
              <a:ea typeface="Calibri"/>
              <a:cs typeface="Calibri"/>
              <a:sym typeface="Calibri"/>
            </a:endParaRPr>
          </a:p>
        </p:txBody>
      </p:sp>
      <p:sp>
        <p:nvSpPr>
          <p:cNvPr id="31" name="Google Shape;31;p2"/>
          <p:cNvSpPr/>
          <p:nvPr/>
        </p:nvSpPr>
        <p:spPr>
          <a:xfrm>
            <a:off x="502920" y="1097280"/>
            <a:ext cx="8229600" cy="3767328"/>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Mixed feelings are normal — fear + joy + doubt all at once</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Body image shifts. Identity shifts.</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Partner dynamics change</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Your job: listen and validate — don't fix</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Big feelings DON'T mean regret</a:t>
            </a:r>
            <a:endParaRPr lang="en-US" sz="1400" b="0" i="0" u="none" strike="noStrike" cap="none">
              <a:solidFill>
                <a:schemeClr val="dk1"/>
              </a:solidFill>
              <a:latin typeface="Calibri"/>
              <a:ea typeface="Calibri"/>
              <a:cs typeface="Calibri"/>
            </a:endParaRPr>
          </a:p>
        </p:txBody>
      </p:sp>
      <p:sp>
        <p:nvSpPr>
          <p:cNvPr id="32" name="Google Shape;32;p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How Mom Feels Inside</a:t>
            </a:r>
            <a:endParaRPr sz="1200" b="0" i="0" u="none" strike="noStrike" cap="none">
              <a:solidFill>
                <a:schemeClr val="dk1"/>
              </a:solidFill>
              <a:latin typeface="Calibri"/>
              <a:ea typeface="Calibri"/>
              <a:cs typeface="Calibri"/>
              <a:sym typeface="Calibri"/>
            </a:endParaRPr>
          </a:p>
        </p:txBody>
      </p:sp>
      <p:sp>
        <p:nvSpPr>
          <p:cNvPr id="34" name="Google Shape;34;p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8"/>
        <p:cNvGrpSpPr/>
        <p:nvPr/>
      </p:nvGrpSpPr>
      <p:grpSpPr>
        <a:xfrm>
          <a:off x="0" y="0"/>
          <a:ext cx="0" cy="0"/>
          <a:chOff x="0" y="0"/>
          <a:chExt cx="0" cy="0"/>
        </a:xfrm>
      </p:grpSpPr>
      <p:sp>
        <p:nvSpPr>
          <p:cNvPr id="389" name="Google Shape;389;p25"/>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390" name="Google Shape;390;p25"/>
          <p:cNvSpPr/>
          <p:nvPr/>
        </p:nvSpPr>
        <p:spPr>
          <a:xfrm>
            <a:off x="411480" y="47281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Nausea &amp; Vomiting</a:t>
            </a:r>
            <a:endParaRPr sz="2400" b="0" i="0" u="none" strike="noStrike" cap="none">
              <a:solidFill>
                <a:schemeClr val="dk1"/>
              </a:solidFill>
              <a:latin typeface="Calibri"/>
              <a:ea typeface="Calibri"/>
              <a:cs typeface="Calibri"/>
              <a:sym typeface="Calibri"/>
            </a:endParaRPr>
          </a:p>
        </p:txBody>
      </p:sp>
      <p:sp>
        <p:nvSpPr>
          <p:cNvPr id="391" name="Google Shape;391;p25"/>
          <p:cNvSpPr/>
          <p:nvPr/>
        </p:nvSpPr>
        <p:spPr>
          <a:xfrm>
            <a:off x="411480" y="871048"/>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Affects 70–80% of pregnant people. Can happen any time of day.</a:t>
            </a:r>
            <a:endParaRPr sz="1350" b="0" i="0" u="none" strike="noStrike" cap="none">
              <a:solidFill>
                <a:schemeClr val="dk1"/>
              </a:solidFill>
              <a:latin typeface="Calibri"/>
              <a:ea typeface="Calibri"/>
              <a:cs typeface="Calibri"/>
              <a:sym typeface="Calibri"/>
            </a:endParaRPr>
          </a:p>
        </p:txBody>
      </p:sp>
      <p:sp>
        <p:nvSpPr>
          <p:cNvPr id="392" name="Google Shape;392;p25"/>
          <p:cNvSpPr/>
          <p:nvPr/>
        </p:nvSpPr>
        <p:spPr>
          <a:xfrm>
            <a:off x="320040" y="1309960"/>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a:off x="320040" y="1309960"/>
            <a:ext cx="73200" cy="3310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512064" y="1401400"/>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200"/>
              <a:buFont typeface=" Arial"/>
              <a:buNone/>
            </a:pPr>
            <a:r>
              <a:rPr lang="en-US" sz="1200" b="1" i="0" u="none" strike="noStrike" cap="none">
                <a:solidFill>
                  <a:srgbClr val="5E376C"/>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395" name="Google Shape;395;p25"/>
          <p:cNvSpPr/>
          <p:nvPr/>
        </p:nvSpPr>
        <p:spPr>
          <a:xfrm>
            <a:off x="512064" y="1694008"/>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Small, frequent meals — empty stomach makes it worse</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Ginger: tea, candies, fresh ginger</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Vitamin B6 (ask the doctor first)</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Sea-Band wristbands (acupressure)</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Skip your trigger smells and foods</a:t>
            </a:r>
            <a:endParaRPr sz="1250" b="0" i="0" u="none" strike="noStrike" cap="none">
              <a:solidFill>
                <a:schemeClr val="dk1"/>
              </a:solidFill>
              <a:latin typeface="Calibri"/>
              <a:ea typeface="Calibri"/>
              <a:cs typeface="Calibri"/>
              <a:sym typeface="Calibri"/>
            </a:endParaRPr>
          </a:p>
        </p:txBody>
      </p:sp>
      <p:sp>
        <p:nvSpPr>
          <p:cNvPr id="396" name="Google Shape;396;p25"/>
          <p:cNvSpPr/>
          <p:nvPr/>
        </p:nvSpPr>
        <p:spPr>
          <a:xfrm>
            <a:off x="4800600" y="1309960"/>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4800600" y="1309960"/>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4974336" y="140140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399" name="Google Shape;399;p25"/>
          <p:cNvSpPr/>
          <p:nvPr/>
        </p:nvSpPr>
        <p:spPr>
          <a:xfrm>
            <a:off x="4974336" y="1675720"/>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Inability to keep fluids down for 24 hours, weight loss, or vomiting more than 3–4 times per day may indicate hyperemesis gravidarum — refer to provider.</a:t>
            </a:r>
            <a:endParaRPr sz="1200" b="0" i="0" u="none" strike="noStrike" cap="none">
              <a:solidFill>
                <a:schemeClr val="dk1"/>
              </a:solidFill>
              <a:latin typeface="Calibri"/>
              <a:ea typeface="Calibri"/>
              <a:cs typeface="Calibri"/>
              <a:sym typeface="Calibri"/>
            </a:endParaRPr>
          </a:p>
        </p:txBody>
      </p:sp>
      <p:sp>
        <p:nvSpPr>
          <p:cNvPr id="400" name="Google Shape;400;p25"/>
          <p:cNvSpPr/>
          <p:nvPr/>
        </p:nvSpPr>
        <p:spPr>
          <a:xfrm>
            <a:off x="4800600" y="2910160"/>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4800600" y="2910160"/>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4974336" y="300160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403" name="Google Shape;403;p25"/>
          <p:cNvSpPr/>
          <p:nvPr/>
        </p:nvSpPr>
        <p:spPr>
          <a:xfrm>
            <a:off x="4974336" y="3275920"/>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"Morning sickness is miserable and I'm sorry you're dealing with it. Try eating small amounts frequently — even crackers or toast. Protein helps. And ginger really works for some people."</a:t>
            </a:r>
            <a:endParaRPr sz="1200" b="0" i="0" u="none" strike="noStrike" cap="none">
              <a:solidFill>
                <a:schemeClr val="dk1"/>
              </a:solidFill>
              <a:latin typeface="Calibri"/>
              <a:ea typeface="Calibri"/>
              <a:cs typeface="Calibri"/>
              <a:sym typeface="Calibri"/>
            </a:endParaRPr>
          </a:p>
        </p:txBody>
      </p:sp>
      <p:sp>
        <p:nvSpPr>
          <p:cNvPr id="404" name="Google Shape;404;p25"/>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Nausea &amp; Vomiting</a:t>
            </a:r>
            <a:endParaRPr sz="1200" b="0" i="0" u="none" strike="noStrike" cap="none">
              <a:solidFill>
                <a:schemeClr val="dk1"/>
              </a:solidFill>
              <a:latin typeface="Calibri"/>
              <a:ea typeface="Calibri"/>
              <a:cs typeface="Calibri"/>
              <a:sym typeface="Calibri"/>
            </a:endParaRPr>
          </a:p>
        </p:txBody>
      </p:sp>
      <p:sp>
        <p:nvSpPr>
          <p:cNvPr id="406" name="Google Shape;406;p25"/>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1"/>
        <p:cNvGrpSpPr/>
        <p:nvPr/>
      </p:nvGrpSpPr>
      <p:grpSpPr>
        <a:xfrm>
          <a:off x="0" y="0"/>
          <a:ext cx="0" cy="0"/>
          <a:chOff x="0" y="0"/>
          <a:chExt cx="0" cy="0"/>
        </a:xfrm>
      </p:grpSpPr>
      <p:sp>
        <p:nvSpPr>
          <p:cNvPr id="412" name="Google Shape;412;p26"/>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413" name="Google Shape;413;p26"/>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Heartburn &amp; Indigestion</a:t>
            </a:r>
            <a:endParaRPr sz="2400" b="0" i="0" u="none" strike="noStrike" cap="none">
              <a:solidFill>
                <a:schemeClr val="dk1"/>
              </a:solidFill>
              <a:latin typeface="Calibri"/>
              <a:ea typeface="Calibri"/>
              <a:cs typeface="Calibri"/>
              <a:sym typeface="Calibri"/>
            </a:endParaRPr>
          </a:p>
        </p:txBody>
      </p:sp>
      <p:sp>
        <p:nvSpPr>
          <p:cNvPr id="414" name="Google Shape;414;p26"/>
          <p:cNvSpPr/>
          <p:nvPr/>
        </p:nvSpPr>
        <p:spPr>
          <a:xfrm>
            <a:off x="411480" y="840473"/>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Up to 80% of pregnant people experience this — especially in the third trimester.</a:t>
            </a:r>
            <a:endParaRPr sz="1350" b="0" i="0" u="none" strike="noStrike" cap="none">
              <a:solidFill>
                <a:schemeClr val="dk1"/>
              </a:solidFill>
              <a:latin typeface="Calibri"/>
              <a:ea typeface="Calibri"/>
              <a:cs typeface="Calibri"/>
              <a:sym typeface="Calibri"/>
            </a:endParaRPr>
          </a:p>
        </p:txBody>
      </p:sp>
      <p:sp>
        <p:nvSpPr>
          <p:cNvPr id="415" name="Google Shape;415;p26"/>
          <p:cNvSpPr/>
          <p:nvPr/>
        </p:nvSpPr>
        <p:spPr>
          <a:xfrm>
            <a:off x="320040" y="1279385"/>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320040" y="1279385"/>
            <a:ext cx="73200" cy="33102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512064" y="1370825"/>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200"/>
              <a:buFont typeface=" Arial"/>
              <a:buNone/>
            </a:pPr>
            <a:r>
              <a:rPr lang="en-US" sz="1200" b="1" i="0" u="none" strike="noStrike" cap="none">
                <a:solidFill>
                  <a:srgbClr val="845995"/>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418" name="Google Shape;418;p26"/>
          <p:cNvSpPr/>
          <p:nvPr/>
        </p:nvSpPr>
        <p:spPr>
          <a:xfrm>
            <a:off x="512064" y="1663433"/>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Small meals, not big ones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Skip spicy, fatty, fried, acidic food</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Don't lie down for 2–3 hours after eating</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Sleep with your head propped up</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Chew gum — spit lowers acid</a:t>
            </a:r>
            <a:endParaRPr sz="1250" b="0" i="0" u="none" strike="noStrike" cap="none">
              <a:solidFill>
                <a:schemeClr val="dk1"/>
              </a:solidFill>
              <a:latin typeface="Calibri"/>
              <a:ea typeface="Calibri"/>
              <a:cs typeface="Calibri"/>
              <a:sym typeface="Calibri"/>
            </a:endParaRPr>
          </a:p>
        </p:txBody>
      </p:sp>
      <p:sp>
        <p:nvSpPr>
          <p:cNvPr id="419" name="Google Shape;419;p26"/>
          <p:cNvSpPr/>
          <p:nvPr/>
        </p:nvSpPr>
        <p:spPr>
          <a:xfrm>
            <a:off x="4800600" y="1279385"/>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4800600" y="1279385"/>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4974336" y="1370825"/>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422" name="Google Shape;422;p26"/>
          <p:cNvSpPr/>
          <p:nvPr/>
        </p:nvSpPr>
        <p:spPr>
          <a:xfrm>
            <a:off x="4974336" y="1645145"/>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If severe or not responding to dietary changes, the provider can recommend safe antacids for use during pregnancy.</a:t>
            </a:r>
            <a:endParaRPr sz="1200" b="0" i="0" u="none" strike="noStrike" cap="none">
              <a:solidFill>
                <a:schemeClr val="dk1"/>
              </a:solidFill>
              <a:latin typeface="Calibri"/>
              <a:ea typeface="Calibri"/>
              <a:cs typeface="Calibri"/>
              <a:sym typeface="Calibri"/>
            </a:endParaRPr>
          </a:p>
        </p:txBody>
      </p:sp>
      <p:sp>
        <p:nvSpPr>
          <p:cNvPr id="423" name="Google Shape;423;p26"/>
          <p:cNvSpPr/>
          <p:nvPr/>
        </p:nvSpPr>
        <p:spPr>
          <a:xfrm>
            <a:off x="4800600" y="2879585"/>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4800600" y="2879585"/>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4974336" y="2971025"/>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426" name="Google Shape;426;p26"/>
          <p:cNvSpPr/>
          <p:nvPr/>
        </p:nvSpPr>
        <p:spPr>
          <a:xfrm>
            <a:off x="4974336" y="3245345"/>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"Heartburn is so common in pregnancy because hormones relax the valve at the top of your stomach and the baby is pushing everything upward. Small meals and sleeping propped up really help."</a:t>
            </a:r>
            <a:endParaRPr sz="1200" b="0" i="0" u="none" strike="noStrike" cap="none">
              <a:solidFill>
                <a:schemeClr val="dk1"/>
              </a:solidFill>
              <a:latin typeface="Calibri"/>
              <a:ea typeface="Calibri"/>
              <a:cs typeface="Calibri"/>
              <a:sym typeface="Calibri"/>
            </a:endParaRPr>
          </a:p>
        </p:txBody>
      </p:sp>
      <p:sp>
        <p:nvSpPr>
          <p:cNvPr id="427" name="Google Shape;427;p26"/>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Heartburn &amp; Indigestion</a:t>
            </a:r>
            <a:endParaRPr sz="1200" b="0" i="0" u="none" strike="noStrike" cap="none">
              <a:solidFill>
                <a:schemeClr val="dk1"/>
              </a:solidFill>
              <a:latin typeface="Calibri"/>
              <a:ea typeface="Calibri"/>
              <a:cs typeface="Calibri"/>
              <a:sym typeface="Calibri"/>
            </a:endParaRPr>
          </a:p>
        </p:txBody>
      </p:sp>
      <p:sp>
        <p:nvSpPr>
          <p:cNvPr id="429" name="Google Shape;429;p26"/>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sp>
        <p:nvSpPr>
          <p:cNvPr id="435" name="Google Shape;435;p27"/>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436" name="Google Shape;436;p27"/>
          <p:cNvSpPr/>
          <p:nvPr/>
        </p:nvSpPr>
        <p:spPr>
          <a:xfrm>
            <a:off x="411480" y="36576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Swelling (Edema)</a:t>
            </a:r>
            <a:endParaRPr sz="2400" b="0" i="0" u="none" strike="noStrike" cap="none">
              <a:solidFill>
                <a:schemeClr val="dk1"/>
              </a:solidFill>
              <a:latin typeface="Calibri"/>
              <a:ea typeface="Calibri"/>
              <a:cs typeface="Calibri"/>
              <a:sym typeface="Calibri"/>
            </a:endParaRPr>
          </a:p>
        </p:txBody>
      </p:sp>
      <p:sp>
        <p:nvSpPr>
          <p:cNvPr id="437" name="Google Shape;437;p27"/>
          <p:cNvSpPr/>
          <p:nvPr/>
        </p:nvSpPr>
        <p:spPr>
          <a:xfrm>
            <a:off x="411505" y="855773"/>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Normal in the feet, ankles, and hands — especially in the third trimester. Blood volume has increased 40–50%.</a:t>
            </a:r>
            <a:endParaRPr sz="1350" b="0" i="0" u="none" strike="noStrike" cap="none">
              <a:solidFill>
                <a:schemeClr val="dk1"/>
              </a:solidFill>
              <a:latin typeface="Calibri"/>
              <a:ea typeface="Calibri"/>
              <a:cs typeface="Calibri"/>
              <a:sym typeface="Calibri"/>
            </a:endParaRPr>
          </a:p>
        </p:txBody>
      </p:sp>
      <p:sp>
        <p:nvSpPr>
          <p:cNvPr id="438" name="Google Shape;438;p27"/>
          <p:cNvSpPr/>
          <p:nvPr/>
        </p:nvSpPr>
        <p:spPr>
          <a:xfrm>
            <a:off x="320065" y="1294685"/>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320065" y="1294685"/>
            <a:ext cx="73200" cy="3310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512089" y="1386125"/>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200"/>
              <a:buFont typeface=" Arial"/>
              <a:buNone/>
            </a:pPr>
            <a:r>
              <a:rPr lang="en-US" sz="1200" b="1" i="0" u="none" strike="noStrike" cap="none">
                <a:solidFill>
                  <a:srgbClr val="5E376C"/>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441" name="Google Shape;441;p27"/>
          <p:cNvSpPr/>
          <p:nvPr/>
        </p:nvSpPr>
        <p:spPr>
          <a:xfrm>
            <a:off x="512089" y="1678733"/>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Put your feet up when sitting</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Don't stand for long stretches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Drink water — it actually helps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Cut back on salt</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Try compression socks if it's bad</a:t>
            </a:r>
            <a:endParaRPr sz="1250" b="0" i="0" u="none" strike="noStrike" cap="none">
              <a:solidFill>
                <a:schemeClr val="dk1"/>
              </a:solidFill>
              <a:latin typeface="Calibri"/>
              <a:ea typeface="Calibri"/>
              <a:cs typeface="Calibri"/>
              <a:sym typeface="Calibri"/>
            </a:endParaRPr>
          </a:p>
        </p:txBody>
      </p:sp>
      <p:sp>
        <p:nvSpPr>
          <p:cNvPr id="442" name="Google Shape;442;p27"/>
          <p:cNvSpPr/>
          <p:nvPr/>
        </p:nvSpPr>
        <p:spPr>
          <a:xfrm>
            <a:off x="4800625" y="1294685"/>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4800625" y="1294685"/>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4974361" y="1386125"/>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445" name="Google Shape;445;p27"/>
          <p:cNvSpPr/>
          <p:nvPr/>
        </p:nvSpPr>
        <p:spPr>
          <a:xfrm>
            <a:off x="4974361" y="1660445"/>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Sudden, severe swelling in the face, hands, or around the eyes — especially with headache or vision changes — requires immediate evaluation. One leg significantly more swollen than the other may indicate a blood clot.</a:t>
            </a:r>
            <a:endParaRPr sz="1200" b="0" i="0" u="none" strike="noStrike" cap="none">
              <a:solidFill>
                <a:schemeClr val="dk1"/>
              </a:solidFill>
              <a:latin typeface="Calibri"/>
              <a:ea typeface="Calibri"/>
              <a:cs typeface="Calibri"/>
              <a:sym typeface="Calibri"/>
            </a:endParaRPr>
          </a:p>
        </p:txBody>
      </p:sp>
      <p:sp>
        <p:nvSpPr>
          <p:cNvPr id="446" name="Google Shape;446;p27"/>
          <p:cNvSpPr/>
          <p:nvPr/>
        </p:nvSpPr>
        <p:spPr>
          <a:xfrm>
            <a:off x="4800625" y="2894885"/>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4800625" y="2894885"/>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4974361" y="2986325"/>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449" name="Google Shape;449;p27"/>
          <p:cNvSpPr/>
          <p:nvPr/>
        </p:nvSpPr>
        <p:spPr>
          <a:xfrm>
            <a:off x="4974361" y="3260645"/>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"Swelling in your feet and ankles is really common, especially in the heat or at the end of the day. Elevating your feet helps. Drinking water actually helps reduce it, even though that seems backward."</a:t>
            </a:r>
            <a:endParaRPr sz="1200" b="0" i="0" u="none" strike="noStrike" cap="none">
              <a:solidFill>
                <a:schemeClr val="dk1"/>
              </a:solidFill>
              <a:latin typeface="Calibri"/>
              <a:ea typeface="Calibri"/>
              <a:cs typeface="Calibri"/>
              <a:sym typeface="Calibri"/>
            </a:endParaRPr>
          </a:p>
        </p:txBody>
      </p:sp>
      <p:sp>
        <p:nvSpPr>
          <p:cNvPr id="450" name="Google Shape;450;p27"/>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Swelling (Edema)</a:t>
            </a:r>
            <a:endParaRPr sz="1200" b="0" i="0" u="none" strike="noStrike" cap="none">
              <a:solidFill>
                <a:schemeClr val="dk1"/>
              </a:solidFill>
              <a:latin typeface="Calibri"/>
              <a:ea typeface="Calibri"/>
              <a:cs typeface="Calibri"/>
              <a:sym typeface="Calibri"/>
            </a:endParaRPr>
          </a:p>
        </p:txBody>
      </p:sp>
      <p:sp>
        <p:nvSpPr>
          <p:cNvPr id="452" name="Google Shape;452;p27"/>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7"/>
        <p:cNvGrpSpPr/>
        <p:nvPr/>
      </p:nvGrpSpPr>
      <p:grpSpPr>
        <a:xfrm>
          <a:off x="0" y="0"/>
          <a:ext cx="0" cy="0"/>
          <a:chOff x="0" y="0"/>
          <a:chExt cx="0" cy="0"/>
        </a:xfrm>
      </p:grpSpPr>
      <p:sp>
        <p:nvSpPr>
          <p:cNvPr id="458" name="Google Shape;458;p28"/>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459" name="Google Shape;459;p28"/>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Back &amp; Pelvic Pain</a:t>
            </a:r>
            <a:endParaRPr sz="2400" b="0" i="0" u="none" strike="noStrike" cap="none">
              <a:solidFill>
                <a:schemeClr val="dk1"/>
              </a:solidFill>
              <a:latin typeface="Calibri"/>
              <a:ea typeface="Calibri"/>
              <a:cs typeface="Calibri"/>
              <a:sym typeface="Calibri"/>
            </a:endParaRPr>
          </a:p>
        </p:txBody>
      </p:sp>
      <p:sp>
        <p:nvSpPr>
          <p:cNvPr id="460" name="Google Shape;460;p28"/>
          <p:cNvSpPr/>
          <p:nvPr/>
        </p:nvSpPr>
        <p:spPr>
          <a:xfrm>
            <a:off x="411480" y="855798"/>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Caused by shifted center of gravity, relaxin loosening ligaments, and a growing uterus.</a:t>
            </a:r>
            <a:endParaRPr sz="1350" b="0" i="0" u="none" strike="noStrike" cap="none">
              <a:solidFill>
                <a:schemeClr val="dk1"/>
              </a:solidFill>
              <a:latin typeface="Calibri"/>
              <a:ea typeface="Calibri"/>
              <a:cs typeface="Calibri"/>
              <a:sym typeface="Calibri"/>
            </a:endParaRPr>
          </a:p>
        </p:txBody>
      </p:sp>
      <p:sp>
        <p:nvSpPr>
          <p:cNvPr id="461" name="Google Shape;461;p28"/>
          <p:cNvSpPr/>
          <p:nvPr/>
        </p:nvSpPr>
        <p:spPr>
          <a:xfrm>
            <a:off x="320040" y="1294710"/>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320040" y="1294710"/>
            <a:ext cx="73200" cy="33102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12064" y="1386150"/>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200"/>
              <a:buFont typeface=" Arial"/>
              <a:buNone/>
            </a:pPr>
            <a:r>
              <a:rPr lang="en-US" sz="1200" b="1" i="0" u="none" strike="noStrike" cap="none">
                <a:solidFill>
                  <a:srgbClr val="845995"/>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464" name="Google Shape;464;p28"/>
          <p:cNvSpPr/>
          <p:nvPr/>
        </p:nvSpPr>
        <p:spPr>
          <a:xfrm>
            <a:off x="512064" y="1678758"/>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Stand tall — shoulders back, pelvis tucked</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Wear good shoes — no heels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Try prenatal yoga or gentle stretches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Use heat on your back (not on the belly)</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Sleep on your side with a pillow between knees</a:t>
            </a:r>
            <a:endParaRPr sz="1250" b="0" i="0" u="none" strike="noStrike" cap="none">
              <a:solidFill>
                <a:schemeClr val="dk1"/>
              </a:solidFill>
              <a:latin typeface="Calibri"/>
              <a:ea typeface="Calibri"/>
              <a:cs typeface="Calibri"/>
              <a:sym typeface="Calibri"/>
            </a:endParaRPr>
          </a:p>
        </p:txBody>
      </p:sp>
      <p:sp>
        <p:nvSpPr>
          <p:cNvPr id="465" name="Google Shape;465;p28"/>
          <p:cNvSpPr/>
          <p:nvPr/>
        </p:nvSpPr>
        <p:spPr>
          <a:xfrm>
            <a:off x="4800600" y="1294710"/>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4800600" y="1294710"/>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4974336" y="138615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468" name="Google Shape;468;p28"/>
          <p:cNvSpPr/>
          <p:nvPr/>
        </p:nvSpPr>
        <p:spPr>
          <a:xfrm>
            <a:off x="4974336" y="1660470"/>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Severe, persistent pain or symphysis pubis dysfunction (SPD) may benefit from a referral to a prenatal physical therapist.</a:t>
            </a:r>
            <a:endParaRPr sz="1200" b="0" i="0" u="none" strike="noStrike" cap="none">
              <a:solidFill>
                <a:schemeClr val="dk1"/>
              </a:solidFill>
              <a:latin typeface="Calibri"/>
              <a:ea typeface="Calibri"/>
              <a:cs typeface="Calibri"/>
              <a:sym typeface="Calibri"/>
            </a:endParaRPr>
          </a:p>
        </p:txBody>
      </p:sp>
      <p:sp>
        <p:nvSpPr>
          <p:cNvPr id="469" name="Google Shape;469;p28"/>
          <p:cNvSpPr/>
          <p:nvPr/>
        </p:nvSpPr>
        <p:spPr>
          <a:xfrm>
            <a:off x="4800600" y="2894910"/>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4800600" y="2894910"/>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4974336" y="298635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472" name="Google Shape;472;p28"/>
          <p:cNvSpPr/>
          <p:nvPr/>
        </p:nvSpPr>
        <p:spPr>
          <a:xfrm>
            <a:off x="4974336" y="3260670"/>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"Your body is doing a lot of shifting and adjusting. Back pain is really common. Stretching helps, heat helps, and changing positions often helps. If it gets bad, prenatal PTs do amazing work."</a:t>
            </a:r>
            <a:endParaRPr sz="1200" b="0" i="0" u="none" strike="noStrike" cap="none">
              <a:solidFill>
                <a:schemeClr val="dk1"/>
              </a:solidFill>
              <a:latin typeface="Calibri"/>
              <a:ea typeface="Calibri"/>
              <a:cs typeface="Calibri"/>
              <a:sym typeface="Calibri"/>
            </a:endParaRPr>
          </a:p>
        </p:txBody>
      </p:sp>
      <p:sp>
        <p:nvSpPr>
          <p:cNvPr id="473" name="Google Shape;473;p28"/>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Back &amp; Pelvic Pain</a:t>
            </a:r>
            <a:endParaRPr sz="1200" b="0" i="0" u="none" strike="noStrike" cap="none">
              <a:solidFill>
                <a:schemeClr val="dk1"/>
              </a:solidFill>
              <a:latin typeface="Calibri"/>
              <a:ea typeface="Calibri"/>
              <a:cs typeface="Calibri"/>
              <a:sym typeface="Calibri"/>
            </a:endParaRPr>
          </a:p>
        </p:txBody>
      </p:sp>
      <p:sp>
        <p:nvSpPr>
          <p:cNvPr id="475" name="Google Shape;475;p28"/>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0"/>
        <p:cNvGrpSpPr/>
        <p:nvPr/>
      </p:nvGrpSpPr>
      <p:grpSpPr>
        <a:xfrm>
          <a:off x="0" y="0"/>
          <a:ext cx="0" cy="0"/>
          <a:chOff x="0" y="0"/>
          <a:chExt cx="0" cy="0"/>
        </a:xfrm>
      </p:grpSpPr>
      <p:sp>
        <p:nvSpPr>
          <p:cNvPr id="481" name="Google Shape;481;p29"/>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482" name="Google Shape;482;p29"/>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Fatigue</a:t>
            </a:r>
            <a:endParaRPr sz="2400" b="0" i="0" u="none" strike="noStrike" cap="none">
              <a:solidFill>
                <a:schemeClr val="dk1"/>
              </a:solidFill>
              <a:latin typeface="Calibri"/>
              <a:ea typeface="Calibri"/>
              <a:cs typeface="Calibri"/>
              <a:sym typeface="Calibri"/>
            </a:endParaRPr>
          </a:p>
        </p:txBody>
      </p:sp>
      <p:sp>
        <p:nvSpPr>
          <p:cNvPr id="483" name="Google Shape;483;p29"/>
          <p:cNvSpPr/>
          <p:nvPr/>
        </p:nvSpPr>
        <p:spPr>
          <a:xfrm>
            <a:off x="411505" y="833098"/>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Real, intense, and often underestimated — especially in T1 and again in T3.</a:t>
            </a:r>
            <a:endParaRPr sz="1350" b="0" i="0" u="none" strike="noStrike" cap="none">
              <a:solidFill>
                <a:schemeClr val="dk1"/>
              </a:solidFill>
              <a:latin typeface="Calibri"/>
              <a:ea typeface="Calibri"/>
              <a:cs typeface="Calibri"/>
              <a:sym typeface="Calibri"/>
            </a:endParaRPr>
          </a:p>
        </p:txBody>
      </p:sp>
      <p:sp>
        <p:nvSpPr>
          <p:cNvPr id="484" name="Google Shape;484;p29"/>
          <p:cNvSpPr/>
          <p:nvPr/>
        </p:nvSpPr>
        <p:spPr>
          <a:xfrm>
            <a:off x="320065" y="1272010"/>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320065" y="1272010"/>
            <a:ext cx="73200" cy="3310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512089" y="1363450"/>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200"/>
              <a:buFont typeface=" Arial"/>
              <a:buNone/>
            </a:pPr>
            <a:r>
              <a:rPr lang="en-US" sz="1200" b="1" i="0" u="none" strike="noStrike" cap="none">
                <a:solidFill>
                  <a:srgbClr val="5E376C"/>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487" name="Google Shape;487;p29"/>
          <p:cNvSpPr/>
          <p:nvPr/>
        </p:nvSpPr>
        <p:spPr>
          <a:xfrm>
            <a:off x="512089" y="1656058"/>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Tell her: resting is not lazy. It's the work.</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Short naps (20–30 minutes)</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Protein + complex carbs for steady energy</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Drink water — being dry makes you more tired</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Light walks can actually wake you up</a:t>
            </a:r>
            <a:endParaRPr sz="1250" b="0" i="0" u="none" strike="noStrike" cap="none">
              <a:solidFill>
                <a:schemeClr val="dk1"/>
              </a:solidFill>
              <a:latin typeface="Calibri"/>
              <a:ea typeface="Calibri"/>
              <a:cs typeface="Calibri"/>
              <a:sym typeface="Calibri"/>
            </a:endParaRPr>
          </a:p>
        </p:txBody>
      </p:sp>
      <p:sp>
        <p:nvSpPr>
          <p:cNvPr id="488" name="Google Shape;488;p29"/>
          <p:cNvSpPr/>
          <p:nvPr/>
        </p:nvSpPr>
        <p:spPr>
          <a:xfrm>
            <a:off x="4800625" y="1272010"/>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4800625" y="1272010"/>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4974361" y="136345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491" name="Google Shape;491;p29"/>
          <p:cNvSpPr/>
          <p:nvPr/>
        </p:nvSpPr>
        <p:spPr>
          <a:xfrm>
            <a:off x="4974361" y="1637770"/>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Extreme, debilitating fatigue beyond what is typical may indicate anemia — encourage provider to check iron levels.</a:t>
            </a:r>
            <a:endParaRPr sz="1200" b="0" i="0" u="none" strike="noStrike" cap="none">
              <a:solidFill>
                <a:schemeClr val="dk1"/>
              </a:solidFill>
              <a:latin typeface="Calibri"/>
              <a:ea typeface="Calibri"/>
              <a:cs typeface="Calibri"/>
              <a:sym typeface="Calibri"/>
            </a:endParaRPr>
          </a:p>
        </p:txBody>
      </p:sp>
      <p:sp>
        <p:nvSpPr>
          <p:cNvPr id="492" name="Google Shape;492;p29"/>
          <p:cNvSpPr/>
          <p:nvPr/>
        </p:nvSpPr>
        <p:spPr>
          <a:xfrm>
            <a:off x="4800625" y="2872210"/>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4800625" y="2872210"/>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4974361" y="296365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495" name="Google Shape;495;p29"/>
          <p:cNvSpPr/>
          <p:nvPr/>
        </p:nvSpPr>
        <p:spPr>
          <a:xfrm>
            <a:off x="4974361" y="3237970"/>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"Your body is working so hard right now — harder than it would running a marathon. Of course you're tired. Rest when you can. This isn't laziness. This is your body doing exactly what it needs to do."</a:t>
            </a:r>
            <a:endParaRPr sz="1200" b="0" i="0" u="none" strike="noStrike" cap="none">
              <a:solidFill>
                <a:schemeClr val="dk1"/>
              </a:solidFill>
              <a:latin typeface="Calibri"/>
              <a:ea typeface="Calibri"/>
              <a:cs typeface="Calibri"/>
              <a:sym typeface="Calibri"/>
            </a:endParaRPr>
          </a:p>
        </p:txBody>
      </p:sp>
      <p:sp>
        <p:nvSpPr>
          <p:cNvPr id="496" name="Google Shape;496;p29"/>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Fatigue</a:t>
            </a:r>
            <a:endParaRPr sz="1200" b="0" i="0" u="none" strike="noStrike" cap="none">
              <a:solidFill>
                <a:schemeClr val="dk1"/>
              </a:solidFill>
              <a:latin typeface="Calibri"/>
              <a:ea typeface="Calibri"/>
              <a:cs typeface="Calibri"/>
              <a:sym typeface="Calibri"/>
            </a:endParaRPr>
          </a:p>
        </p:txBody>
      </p:sp>
      <p:sp>
        <p:nvSpPr>
          <p:cNvPr id="498" name="Google Shape;498;p29"/>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3"/>
        <p:cNvGrpSpPr/>
        <p:nvPr/>
      </p:nvGrpSpPr>
      <p:grpSpPr>
        <a:xfrm>
          <a:off x="0" y="0"/>
          <a:ext cx="0" cy="0"/>
          <a:chOff x="0" y="0"/>
          <a:chExt cx="0" cy="0"/>
        </a:xfrm>
      </p:grpSpPr>
      <p:sp>
        <p:nvSpPr>
          <p:cNvPr id="504" name="Google Shape;504;p30"/>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COMMON PREGNANCY DISCOMFORTS</a:t>
            </a:r>
            <a:endParaRPr sz="1200" b="0" i="0" u="none" strike="noStrike" cap="none">
              <a:solidFill>
                <a:schemeClr val="dk1"/>
              </a:solidFill>
              <a:latin typeface="Calibri"/>
              <a:ea typeface="Calibri"/>
              <a:cs typeface="Calibri"/>
              <a:sym typeface="Calibri"/>
            </a:endParaRPr>
          </a:p>
        </p:txBody>
      </p:sp>
      <p:sp>
        <p:nvSpPr>
          <p:cNvPr id="505" name="Google Shape;505;p30"/>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400"/>
              <a:buFont typeface="Georgia"/>
              <a:buNone/>
            </a:pPr>
            <a:r>
              <a:rPr lang="en-US" sz="2400" b="1" i="0" u="none" strike="noStrike" cap="none">
                <a:solidFill>
                  <a:srgbClr val="5E376C"/>
                </a:solidFill>
                <a:latin typeface="Georgia"/>
                <a:ea typeface="Georgia"/>
                <a:cs typeface="Georgia"/>
                <a:sym typeface="Georgia"/>
              </a:rPr>
              <a:t>Braxton Hicks Contractions</a:t>
            </a:r>
            <a:endParaRPr sz="2400" b="0" i="0" u="none" strike="noStrike" cap="none">
              <a:solidFill>
                <a:schemeClr val="dk1"/>
              </a:solidFill>
              <a:latin typeface="Calibri"/>
              <a:ea typeface="Calibri"/>
              <a:cs typeface="Calibri"/>
              <a:sym typeface="Calibri"/>
            </a:endParaRPr>
          </a:p>
        </p:txBody>
      </p:sp>
      <p:sp>
        <p:nvSpPr>
          <p:cNvPr id="506" name="Google Shape;506;p30"/>
          <p:cNvSpPr/>
          <p:nvPr/>
        </p:nvSpPr>
        <p:spPr>
          <a:xfrm>
            <a:off x="411480" y="886348"/>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1" u="none" strike="noStrike" cap="none">
                <a:solidFill>
                  <a:srgbClr val="6B6B6B"/>
                </a:solidFill>
                <a:latin typeface=" Arial"/>
                <a:ea typeface=" Arial"/>
                <a:cs typeface=" Arial"/>
                <a:sym typeface=" Arial"/>
              </a:rPr>
              <a:t>Practice contractions — irregular, usually painless, and stop with position change or hydration.</a:t>
            </a:r>
            <a:endParaRPr sz="1350" b="0" i="0" u="none" strike="noStrike" cap="none">
              <a:solidFill>
                <a:schemeClr val="dk1"/>
              </a:solidFill>
              <a:latin typeface="Calibri"/>
              <a:ea typeface="Calibri"/>
              <a:cs typeface="Calibri"/>
              <a:sym typeface="Calibri"/>
            </a:endParaRPr>
          </a:p>
        </p:txBody>
      </p:sp>
      <p:sp>
        <p:nvSpPr>
          <p:cNvPr id="507" name="Google Shape;507;p30"/>
          <p:cNvSpPr/>
          <p:nvPr/>
        </p:nvSpPr>
        <p:spPr>
          <a:xfrm>
            <a:off x="320040" y="1325260"/>
            <a:ext cx="4297800" cy="3310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320040" y="1325260"/>
            <a:ext cx="73200" cy="33102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512064" y="1416700"/>
            <a:ext cx="39318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200"/>
              <a:buFont typeface=" Arial"/>
              <a:buNone/>
            </a:pPr>
            <a:r>
              <a:rPr lang="en-US" sz="1200" b="1" i="0" u="none" strike="noStrike" cap="none">
                <a:solidFill>
                  <a:srgbClr val="845995"/>
                </a:solidFill>
                <a:latin typeface=" Arial"/>
                <a:ea typeface=" Arial"/>
                <a:cs typeface=" Arial"/>
                <a:sym typeface=" Arial"/>
              </a:rPr>
              <a:t>What you can offer:</a:t>
            </a:r>
            <a:endParaRPr sz="1200" b="0" i="0" u="none" strike="noStrike" cap="none">
              <a:solidFill>
                <a:schemeClr val="dk1"/>
              </a:solidFill>
              <a:latin typeface="Calibri"/>
              <a:ea typeface="Calibri"/>
              <a:cs typeface="Calibri"/>
              <a:sym typeface="Calibri"/>
            </a:endParaRPr>
          </a:p>
        </p:txBody>
      </p:sp>
      <p:sp>
        <p:nvSpPr>
          <p:cNvPr id="510" name="Google Shape;510;p30"/>
          <p:cNvSpPr/>
          <p:nvPr/>
        </p:nvSpPr>
        <p:spPr>
          <a:xfrm>
            <a:off x="512064" y="1709308"/>
            <a:ext cx="3950100" cy="28347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Drink water first — being dry sets them off</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Change positions — usually stops them</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Rest if they keep coming</a:t>
            </a:r>
            <a:endParaRPr sz="12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250"/>
              <a:buFont typeface=" Arial"/>
              <a:buChar char="•"/>
            </a:pPr>
            <a:r>
              <a:rPr lang="en-US" sz="1250" b="0" i="0" u="none" strike="noStrike" cap="none">
                <a:solidFill>
                  <a:srgbClr val="2D2D2D"/>
                </a:solidFill>
                <a:latin typeface=" Arial"/>
                <a:ea typeface=" Arial"/>
                <a:cs typeface=" Arial"/>
                <a:sym typeface=" Arial"/>
              </a:rPr>
              <a:t>Tell her: 'It's practice, not real labor'</a:t>
            </a:r>
            <a:endParaRPr sz="1250" b="0" i="0" u="none" strike="noStrike" cap="none">
              <a:solidFill>
                <a:schemeClr val="dk1"/>
              </a:solidFill>
              <a:latin typeface="Calibri"/>
              <a:ea typeface="Calibri"/>
              <a:cs typeface="Calibri"/>
              <a:sym typeface="Calibri"/>
            </a:endParaRPr>
          </a:p>
        </p:txBody>
      </p:sp>
      <p:sp>
        <p:nvSpPr>
          <p:cNvPr id="511" name="Google Shape;511;p30"/>
          <p:cNvSpPr/>
          <p:nvPr/>
        </p:nvSpPr>
        <p:spPr>
          <a:xfrm>
            <a:off x="4800600" y="1325260"/>
            <a:ext cx="4023300" cy="14814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4800600" y="1325260"/>
            <a:ext cx="73200" cy="14814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4974336" y="141670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100"/>
              <a:buFont typeface=" Arial"/>
              <a:buNone/>
            </a:pPr>
            <a:r>
              <a:rPr lang="en-US" sz="1200" b="1" i="0" u="none" strike="noStrike" cap="none">
                <a:solidFill>
                  <a:srgbClr val="D97706"/>
                </a:solidFill>
                <a:latin typeface=" Arial"/>
                <a:ea typeface=" Arial"/>
                <a:cs typeface=" Arial"/>
                <a:sym typeface=" Arial"/>
              </a:rPr>
              <a:t>When to refer to provider:</a:t>
            </a:r>
            <a:endParaRPr sz="1200" b="0" i="0" u="none" strike="noStrike" cap="none">
              <a:solidFill>
                <a:schemeClr val="dk1"/>
              </a:solidFill>
              <a:latin typeface="Calibri"/>
              <a:ea typeface="Calibri"/>
              <a:cs typeface="Calibri"/>
              <a:sym typeface="Calibri"/>
            </a:endParaRPr>
          </a:p>
        </p:txBody>
      </p:sp>
      <p:sp>
        <p:nvSpPr>
          <p:cNvPr id="514" name="Google Shape;514;p30"/>
          <p:cNvSpPr/>
          <p:nvPr/>
        </p:nvSpPr>
        <p:spPr>
          <a:xfrm>
            <a:off x="4974336" y="1691020"/>
            <a:ext cx="3657600" cy="10242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150"/>
              <a:buFont typeface=" Arial"/>
              <a:buNone/>
            </a:pPr>
            <a:r>
              <a:rPr lang="en-US" sz="1200" b="0" i="0" u="none" strike="noStrike" cap="none">
                <a:solidFill>
                  <a:srgbClr val="2D2D2D"/>
                </a:solidFill>
                <a:latin typeface=" Arial"/>
                <a:ea typeface=" Arial"/>
                <a:cs typeface=" Arial"/>
                <a:sym typeface=" Arial"/>
              </a:rPr>
              <a:t>If contractions become regular (every 5–10 minutes), are accompanied by pain, bleeding, or pelvic pressure before 37 weeks — call the provider. When in doubt, get it checked out.</a:t>
            </a:r>
            <a:endParaRPr sz="1200" b="0" i="0" u="none" strike="noStrike" cap="none">
              <a:solidFill>
                <a:schemeClr val="dk1"/>
              </a:solidFill>
              <a:latin typeface="Calibri"/>
              <a:ea typeface="Calibri"/>
              <a:cs typeface="Calibri"/>
              <a:sym typeface="Calibri"/>
            </a:endParaRPr>
          </a:p>
        </p:txBody>
      </p:sp>
      <p:sp>
        <p:nvSpPr>
          <p:cNvPr id="515" name="Google Shape;515;p30"/>
          <p:cNvSpPr/>
          <p:nvPr/>
        </p:nvSpPr>
        <p:spPr>
          <a:xfrm>
            <a:off x="4800600" y="2925460"/>
            <a:ext cx="4023300" cy="1710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4800600" y="2925460"/>
            <a:ext cx="73200" cy="1710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4974336" y="3016900"/>
            <a:ext cx="3657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518" name="Google Shape;518;p30"/>
          <p:cNvSpPr/>
          <p:nvPr/>
        </p:nvSpPr>
        <p:spPr>
          <a:xfrm>
            <a:off x="4974336" y="3291220"/>
            <a:ext cx="3657600" cy="1261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150"/>
              <a:buFont typeface="Georgia"/>
              <a:buNone/>
            </a:pPr>
            <a:r>
              <a:rPr lang="en-US" sz="1200" b="0" i="1" u="none" strike="noStrike" cap="none">
                <a:solidFill>
                  <a:srgbClr val="3D1040"/>
                </a:solidFill>
                <a:latin typeface="Georgia"/>
                <a:ea typeface="Georgia"/>
                <a:cs typeface="Georgia"/>
                <a:sym typeface="Georgia"/>
              </a:rPr>
              <a:t>"Those are Braxton Hicks contractions — your uterus is practicing for labor. They're normal and actually helpful. But if they become regular or painful before 37 weeks, always check in. When in doubt, get it checked out."</a:t>
            </a:r>
            <a:endParaRPr sz="1200" b="0" i="0" u="none" strike="noStrike" cap="none">
              <a:solidFill>
                <a:schemeClr val="dk1"/>
              </a:solidFill>
              <a:latin typeface="Calibri"/>
              <a:ea typeface="Calibri"/>
              <a:cs typeface="Calibri"/>
              <a:sym typeface="Calibri"/>
            </a:endParaRPr>
          </a:p>
        </p:txBody>
      </p:sp>
      <p:sp>
        <p:nvSpPr>
          <p:cNvPr id="519" name="Google Shape;519;p30"/>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Discomfort: Braxton Hicks Contractions</a:t>
            </a:r>
            <a:endParaRPr sz="1200" b="0" i="0" u="none" strike="noStrike" cap="none">
              <a:solidFill>
                <a:schemeClr val="dk1"/>
              </a:solidFill>
              <a:latin typeface="Calibri"/>
              <a:ea typeface="Calibri"/>
              <a:cs typeface="Calibri"/>
              <a:sym typeface="Calibri"/>
            </a:endParaRPr>
          </a:p>
        </p:txBody>
      </p:sp>
      <p:sp>
        <p:nvSpPr>
          <p:cNvPr id="521" name="Google Shape;521;p30"/>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6"/>
        <p:cNvGrpSpPr/>
        <p:nvPr/>
      </p:nvGrpSpPr>
      <p:grpSpPr>
        <a:xfrm>
          <a:off x="0" y="0"/>
          <a:ext cx="0" cy="0"/>
          <a:chOff x="0" y="0"/>
          <a:chExt cx="0" cy="0"/>
        </a:xfrm>
      </p:grpSpPr>
      <p:sp>
        <p:nvSpPr>
          <p:cNvPr id="527" name="Google Shape;527;p31"/>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PRENATAL CARE  ·  NAVIGATION &amp; INFORMED DECISION-MAKING</a:t>
            </a:r>
            <a:endParaRPr sz="1200" b="0" i="0" u="none" strike="noStrike" cap="none">
              <a:solidFill>
                <a:schemeClr val="dk1"/>
              </a:solidFill>
              <a:latin typeface="Calibri"/>
              <a:ea typeface="Calibri"/>
              <a:cs typeface="Calibri"/>
              <a:sym typeface="Calibri"/>
            </a:endParaRPr>
          </a:p>
        </p:txBody>
      </p:sp>
      <p:sp>
        <p:nvSpPr>
          <p:cNvPr id="528" name="Google Shape;528;p31"/>
          <p:cNvSpPr/>
          <p:nvPr/>
        </p:nvSpPr>
        <p:spPr>
          <a:xfrm>
            <a:off x="411480" y="45721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200"/>
              <a:buFont typeface="Georgia"/>
              <a:buNone/>
            </a:pPr>
            <a:r>
              <a:rPr lang="en-US" sz="2200" b="1" i="0" u="none" strike="noStrike" cap="none">
                <a:solidFill>
                  <a:srgbClr val="5E376C"/>
                </a:solidFill>
                <a:latin typeface="Georgia"/>
                <a:ea typeface="Georgia"/>
                <a:cs typeface="Georgia"/>
                <a:sym typeface="Georgia"/>
              </a:rPr>
              <a:t>Prenatal Testing — What Your Clients Go Through</a:t>
            </a:r>
            <a:endParaRPr sz="2200" b="0" i="0" u="none" strike="noStrike" cap="none">
              <a:solidFill>
                <a:schemeClr val="dk1"/>
              </a:solidFill>
              <a:latin typeface="Calibri"/>
              <a:ea typeface="Calibri"/>
              <a:cs typeface="Calibri"/>
              <a:sym typeface="Calibri"/>
            </a:endParaRPr>
          </a:p>
        </p:txBody>
      </p:sp>
      <p:sp>
        <p:nvSpPr>
          <p:cNvPr id="529" name="Google Shape;529;p31"/>
          <p:cNvSpPr/>
          <p:nvPr/>
        </p:nvSpPr>
        <p:spPr>
          <a:xfrm>
            <a:off x="256032" y="1078992"/>
            <a:ext cx="8631936" cy="329184"/>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47472" y="1115568"/>
            <a:ext cx="182880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100"/>
              <a:buFont typeface="Georgia"/>
              <a:buNone/>
            </a:pPr>
            <a:r>
              <a:rPr lang="en-US" sz="1200" b="1" i="0" u="none" strike="noStrike" cap="none">
                <a:solidFill>
                  <a:srgbClr val="FFFFFF"/>
                </a:solidFill>
                <a:latin typeface="Georgia"/>
                <a:ea typeface="Georgia"/>
                <a:cs typeface="Georgia"/>
                <a:sym typeface="Georgia"/>
              </a:rPr>
              <a:t>Test</a:t>
            </a:r>
            <a:endParaRPr sz="1200" b="0" i="0" u="none" strike="noStrike" cap="none">
              <a:solidFill>
                <a:schemeClr val="dk1"/>
              </a:solidFill>
              <a:latin typeface="Calibri"/>
              <a:ea typeface="Calibri"/>
              <a:cs typeface="Calibri"/>
              <a:sym typeface="Calibri"/>
            </a:endParaRPr>
          </a:p>
        </p:txBody>
      </p:sp>
      <p:sp>
        <p:nvSpPr>
          <p:cNvPr id="531" name="Google Shape;531;p31"/>
          <p:cNvSpPr/>
          <p:nvPr/>
        </p:nvSpPr>
        <p:spPr>
          <a:xfrm>
            <a:off x="2267712" y="1115568"/>
            <a:ext cx="91440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100"/>
              <a:buFont typeface="Georgia"/>
              <a:buNone/>
            </a:pPr>
            <a:r>
              <a:rPr lang="en-US" sz="1200" b="1" i="0" u="none" strike="noStrike" cap="none">
                <a:solidFill>
                  <a:srgbClr val="FFFFFF"/>
                </a:solidFill>
                <a:latin typeface="Georgia"/>
                <a:ea typeface="Georgia"/>
                <a:cs typeface="Georgia"/>
                <a:sym typeface="Georgia"/>
              </a:rPr>
              <a:t>Timing</a:t>
            </a:r>
            <a:endParaRPr sz="1200" b="0" i="0" u="none" strike="noStrike" cap="none">
              <a:solidFill>
                <a:schemeClr val="dk1"/>
              </a:solidFill>
              <a:latin typeface="Calibri"/>
              <a:ea typeface="Calibri"/>
              <a:cs typeface="Calibri"/>
              <a:sym typeface="Calibri"/>
            </a:endParaRPr>
          </a:p>
        </p:txBody>
      </p:sp>
      <p:sp>
        <p:nvSpPr>
          <p:cNvPr id="532" name="Google Shape;532;p31"/>
          <p:cNvSpPr/>
          <p:nvPr/>
        </p:nvSpPr>
        <p:spPr>
          <a:xfrm>
            <a:off x="3273552" y="1115568"/>
            <a:ext cx="256032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100"/>
              <a:buFont typeface="Georgia"/>
              <a:buNone/>
            </a:pPr>
            <a:r>
              <a:rPr lang="en-US" sz="1200" b="1" i="0" u="none" strike="noStrike" cap="none">
                <a:solidFill>
                  <a:srgbClr val="FFFFFF"/>
                </a:solidFill>
                <a:latin typeface="Georgia"/>
                <a:ea typeface="Georgia"/>
                <a:cs typeface="Georgia"/>
                <a:sym typeface="Georgia"/>
              </a:rPr>
              <a:t>What It Screens</a:t>
            </a:r>
            <a:endParaRPr sz="1200" b="0" i="0" u="none" strike="noStrike" cap="none">
              <a:solidFill>
                <a:schemeClr val="dk1"/>
              </a:solidFill>
              <a:latin typeface="Calibri"/>
              <a:ea typeface="Calibri"/>
              <a:cs typeface="Calibri"/>
              <a:sym typeface="Calibri"/>
            </a:endParaRPr>
          </a:p>
        </p:txBody>
      </p:sp>
      <p:sp>
        <p:nvSpPr>
          <p:cNvPr id="533" name="Google Shape;533;p31"/>
          <p:cNvSpPr/>
          <p:nvPr/>
        </p:nvSpPr>
        <p:spPr>
          <a:xfrm>
            <a:off x="5925312" y="1115568"/>
            <a:ext cx="283464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100"/>
              <a:buFont typeface="Georgia"/>
              <a:buNone/>
            </a:pPr>
            <a:r>
              <a:rPr lang="en-US" sz="1200" b="1" i="0" u="none" strike="noStrike" cap="none">
                <a:solidFill>
                  <a:srgbClr val="FFFFFF"/>
                </a:solidFill>
                <a:latin typeface="Georgia"/>
                <a:ea typeface="Georgia"/>
                <a:cs typeface="Georgia"/>
                <a:sym typeface="Georgia"/>
              </a:rPr>
              <a:t>Your Role</a:t>
            </a:r>
            <a:endParaRPr sz="1200" b="0" i="0" u="none" strike="noStrike" cap="none">
              <a:solidFill>
                <a:schemeClr val="dk1"/>
              </a:solidFill>
              <a:latin typeface="Calibri"/>
              <a:ea typeface="Calibri"/>
              <a:cs typeface="Calibri"/>
              <a:sym typeface="Calibri"/>
            </a:endParaRPr>
          </a:p>
        </p:txBody>
      </p:sp>
      <p:sp>
        <p:nvSpPr>
          <p:cNvPr id="534" name="Google Shape;534;p31"/>
          <p:cNvSpPr/>
          <p:nvPr/>
        </p:nvSpPr>
        <p:spPr>
          <a:xfrm>
            <a:off x="256032" y="1435608"/>
            <a:ext cx="8631936" cy="786384"/>
          </a:xfrm>
          <a:prstGeom prst="rect">
            <a:avLst/>
          </a:prstGeom>
          <a:solidFill>
            <a:srgbClr val="F8F5FA"/>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47472" y="1527048"/>
            <a:ext cx="1828800" cy="603504"/>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5E376C"/>
              </a:buClr>
              <a:buSzPts val="1100"/>
              <a:buFont typeface=" Arial"/>
              <a:buNone/>
            </a:pPr>
            <a:r>
              <a:rPr lang="en-US" sz="1200" b="1" i="0" u="none" strike="noStrike" cap="none">
                <a:solidFill>
                  <a:srgbClr val="5E376C"/>
                </a:solidFill>
                <a:latin typeface=" Arial"/>
                <a:ea typeface=" Arial"/>
                <a:cs typeface=" Arial"/>
                <a:sym typeface=" Arial"/>
              </a:rPr>
              <a:t>First Trimester Screening</a:t>
            </a:r>
            <a:endParaRPr sz="1200" b="0" i="0" u="none" strike="noStrike" cap="none">
              <a:solidFill>
                <a:schemeClr val="dk1"/>
              </a:solidFill>
              <a:latin typeface="Calibri"/>
              <a:ea typeface="Calibri"/>
              <a:cs typeface="Calibri"/>
              <a:sym typeface="Calibri"/>
            </a:endParaRPr>
          </a:p>
        </p:txBody>
      </p:sp>
      <p:sp>
        <p:nvSpPr>
          <p:cNvPr id="536" name="Google Shape;536;p31"/>
          <p:cNvSpPr/>
          <p:nvPr/>
        </p:nvSpPr>
        <p:spPr>
          <a:xfrm>
            <a:off x="2267712" y="1527048"/>
            <a:ext cx="914400" cy="60350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6B6B6B"/>
              </a:buClr>
              <a:buSzPts val="1050"/>
              <a:buFont typeface=" Arial"/>
              <a:buNone/>
            </a:pPr>
            <a:r>
              <a:rPr lang="en-US" sz="1200" b="0" i="0" u="none" strike="noStrike" cap="none">
                <a:solidFill>
                  <a:srgbClr val="6B6B6B"/>
                </a:solidFill>
                <a:latin typeface=" Arial"/>
                <a:ea typeface=" Arial"/>
                <a:cs typeface=" Arial"/>
                <a:sym typeface=" Arial"/>
              </a:rPr>
              <a:t>10–13 wks</a:t>
            </a:r>
            <a:endParaRPr sz="1200" b="0" i="0" u="none" strike="noStrike" cap="none">
              <a:solidFill>
                <a:schemeClr val="dk1"/>
              </a:solidFill>
              <a:latin typeface="Calibri"/>
              <a:ea typeface="Calibri"/>
              <a:cs typeface="Calibri"/>
              <a:sym typeface="Calibri"/>
            </a:endParaRPr>
          </a:p>
        </p:txBody>
      </p:sp>
      <p:sp>
        <p:nvSpPr>
          <p:cNvPr id="537" name="Google Shape;537;p31"/>
          <p:cNvSpPr/>
          <p:nvPr/>
        </p:nvSpPr>
        <p:spPr>
          <a:xfrm>
            <a:off x="3273552" y="1527048"/>
            <a:ext cx="246888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2D2D2D"/>
              </a:buClr>
              <a:buSzPts val="1050"/>
              <a:buFont typeface=" Arial"/>
              <a:buNone/>
            </a:pPr>
            <a:r>
              <a:rPr lang="en-US" sz="1200" b="0" i="0" u="none" strike="noStrike" cap="none">
                <a:solidFill>
                  <a:srgbClr val="2D2D2D"/>
                </a:solidFill>
                <a:latin typeface=" Arial"/>
                <a:ea typeface=" Arial"/>
                <a:cs typeface=" Arial"/>
                <a:sym typeface=" Arial"/>
              </a:rPr>
              <a:t>Checks for genetic conditions. Blood test + ultrasound. Gives a risk number, NOT a yes/no.</a:t>
            </a:r>
            <a:endParaRPr sz="1200" b="0" i="0" u="none" strike="noStrike" cap="none">
              <a:solidFill>
                <a:schemeClr val="dk1"/>
              </a:solidFill>
              <a:latin typeface="Calibri"/>
              <a:ea typeface="Calibri"/>
              <a:cs typeface="Calibri"/>
              <a:sym typeface="Calibri"/>
            </a:endParaRPr>
          </a:p>
        </p:txBody>
      </p:sp>
      <p:sp>
        <p:nvSpPr>
          <p:cNvPr id="538" name="Google Shape;538;p31"/>
          <p:cNvSpPr/>
          <p:nvPr/>
        </p:nvSpPr>
        <p:spPr>
          <a:xfrm>
            <a:off x="5925312" y="1527048"/>
            <a:ext cx="283464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845995"/>
              </a:buClr>
              <a:buSzPts val="1050"/>
              <a:buFont typeface=" Arial"/>
              <a:buNone/>
            </a:pPr>
            <a:r>
              <a:rPr lang="en-US" sz="1200" b="0" i="1" u="none" strike="noStrike" cap="none">
                <a:solidFill>
                  <a:srgbClr val="845995"/>
                </a:solidFill>
                <a:latin typeface=" Arial"/>
                <a:ea typeface=" Arial"/>
                <a:cs typeface=" Arial"/>
                <a:sym typeface=" Arial"/>
              </a:rPr>
              <a:t>Help her know: high risk does not mean a sick baby. Lots of healthy babies after high-risk results.</a:t>
            </a:r>
            <a:endParaRPr sz="1200" b="0" i="0" u="none" strike="noStrike" cap="none">
              <a:solidFill>
                <a:schemeClr val="dk1"/>
              </a:solidFill>
              <a:latin typeface="Calibri"/>
              <a:ea typeface="Calibri"/>
              <a:cs typeface="Calibri"/>
              <a:sym typeface="Calibri"/>
            </a:endParaRPr>
          </a:p>
        </p:txBody>
      </p:sp>
      <p:sp>
        <p:nvSpPr>
          <p:cNvPr id="539" name="Google Shape;539;p31"/>
          <p:cNvSpPr/>
          <p:nvPr/>
        </p:nvSpPr>
        <p:spPr>
          <a:xfrm>
            <a:off x="256032" y="2258568"/>
            <a:ext cx="8631936" cy="786384"/>
          </a:xfrm>
          <a:prstGeom prst="rect">
            <a:avLst/>
          </a:prstGeom>
          <a:solidFill>
            <a:srgbClr val="FFFFFF"/>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47472" y="2350008"/>
            <a:ext cx="1828800" cy="603504"/>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5E376C"/>
              </a:buClr>
              <a:buSzPts val="1100"/>
              <a:buFont typeface=" Arial"/>
              <a:buNone/>
            </a:pPr>
            <a:r>
              <a:rPr lang="en-US" sz="1200" b="1" i="0" u="none" strike="noStrike" cap="none">
                <a:solidFill>
                  <a:srgbClr val="5E376C"/>
                </a:solidFill>
                <a:latin typeface=" Arial"/>
                <a:ea typeface=" Arial"/>
                <a:cs typeface=" Arial"/>
                <a:sym typeface=" Arial"/>
              </a:rPr>
              <a:t>Anatomy Scan</a:t>
            </a:r>
            <a:endParaRPr sz="1200" b="0" i="0" u="none" strike="noStrike" cap="none">
              <a:solidFill>
                <a:schemeClr val="dk1"/>
              </a:solidFill>
              <a:latin typeface="Calibri"/>
              <a:ea typeface="Calibri"/>
              <a:cs typeface="Calibri"/>
              <a:sym typeface="Calibri"/>
            </a:endParaRPr>
          </a:p>
        </p:txBody>
      </p:sp>
      <p:sp>
        <p:nvSpPr>
          <p:cNvPr id="541" name="Google Shape;541;p31"/>
          <p:cNvSpPr/>
          <p:nvPr/>
        </p:nvSpPr>
        <p:spPr>
          <a:xfrm>
            <a:off x="2267712" y="2350008"/>
            <a:ext cx="914400" cy="60350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6B6B6B"/>
              </a:buClr>
              <a:buSzPts val="1050"/>
              <a:buFont typeface=" Arial"/>
              <a:buNone/>
            </a:pPr>
            <a:r>
              <a:rPr lang="en-US" sz="1200" b="0" i="0" u="none" strike="noStrike" cap="none">
                <a:solidFill>
                  <a:srgbClr val="6B6B6B"/>
                </a:solidFill>
                <a:latin typeface=" Arial"/>
                <a:ea typeface=" Arial"/>
                <a:cs typeface=" Arial"/>
                <a:sym typeface=" Arial"/>
              </a:rPr>
              <a:t>18–22 wks</a:t>
            </a:r>
            <a:endParaRPr sz="1200" b="0" i="0" u="none" strike="noStrike" cap="none">
              <a:solidFill>
                <a:schemeClr val="dk1"/>
              </a:solidFill>
              <a:latin typeface="Calibri"/>
              <a:ea typeface="Calibri"/>
              <a:cs typeface="Calibri"/>
              <a:sym typeface="Calibri"/>
            </a:endParaRPr>
          </a:p>
        </p:txBody>
      </p:sp>
      <p:sp>
        <p:nvSpPr>
          <p:cNvPr id="542" name="Google Shape;542;p31"/>
          <p:cNvSpPr/>
          <p:nvPr/>
        </p:nvSpPr>
        <p:spPr>
          <a:xfrm>
            <a:off x="3273552" y="2350008"/>
            <a:ext cx="246888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2D2D2D"/>
              </a:buClr>
              <a:buSzPts val="1050"/>
              <a:buFont typeface=" Arial"/>
              <a:buNone/>
            </a:pPr>
            <a:r>
              <a:rPr lang="en-US" sz="1200" b="0" i="0" u="none" strike="noStrike" cap="none">
                <a:solidFill>
                  <a:srgbClr val="2D2D2D"/>
                </a:solidFill>
                <a:latin typeface=" Arial"/>
                <a:ea typeface=" Arial"/>
                <a:cs typeface=" Arial"/>
                <a:sym typeface=" Arial"/>
              </a:rPr>
              <a:t>Detailed look at baby's body, placenta, and fluid. Can find out sex.</a:t>
            </a:r>
            <a:endParaRPr sz="1200" b="0" i="0" u="none" strike="noStrike" cap="none">
              <a:solidFill>
                <a:schemeClr val="dk1"/>
              </a:solidFill>
              <a:latin typeface="Calibri"/>
              <a:ea typeface="Calibri"/>
              <a:cs typeface="Calibri"/>
              <a:sym typeface="Calibri"/>
            </a:endParaRPr>
          </a:p>
        </p:txBody>
      </p:sp>
      <p:sp>
        <p:nvSpPr>
          <p:cNvPr id="543" name="Google Shape;543;p31"/>
          <p:cNvSpPr/>
          <p:nvPr/>
        </p:nvSpPr>
        <p:spPr>
          <a:xfrm>
            <a:off x="5925312" y="2350008"/>
            <a:ext cx="283464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845995"/>
              </a:buClr>
              <a:buSzPts val="1050"/>
              <a:buFont typeface=" Arial"/>
              <a:buNone/>
            </a:pPr>
            <a:r>
              <a:rPr lang="en-US" sz="1200" b="0" i="1" u="none" strike="noStrike" cap="none">
                <a:solidFill>
                  <a:srgbClr val="845995"/>
                </a:solidFill>
                <a:latin typeface=" Arial"/>
                <a:ea typeface=" Arial"/>
                <a:cs typeface=" Arial"/>
                <a:sym typeface=" Arial"/>
              </a:rPr>
              <a:t>Normal to feel both excited and scared. Help her write down questions first.</a:t>
            </a:r>
            <a:endParaRPr sz="1200" b="0" i="0" u="none" strike="noStrike" cap="none">
              <a:solidFill>
                <a:schemeClr val="dk1"/>
              </a:solidFill>
              <a:latin typeface="Calibri"/>
              <a:ea typeface="Calibri"/>
              <a:cs typeface="Calibri"/>
              <a:sym typeface="Calibri"/>
            </a:endParaRPr>
          </a:p>
        </p:txBody>
      </p:sp>
      <p:sp>
        <p:nvSpPr>
          <p:cNvPr id="544" name="Google Shape;544;p31"/>
          <p:cNvSpPr/>
          <p:nvPr/>
        </p:nvSpPr>
        <p:spPr>
          <a:xfrm>
            <a:off x="256032" y="3081528"/>
            <a:ext cx="8631936" cy="786384"/>
          </a:xfrm>
          <a:prstGeom prst="rect">
            <a:avLst/>
          </a:prstGeom>
          <a:solidFill>
            <a:srgbClr val="F8F5FA"/>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47472" y="3172968"/>
            <a:ext cx="1828800" cy="603504"/>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5E376C"/>
              </a:buClr>
              <a:buSzPts val="1100"/>
              <a:buFont typeface=" Arial"/>
              <a:buNone/>
            </a:pPr>
            <a:r>
              <a:rPr lang="en-US" sz="1200" b="1" i="0" u="none" strike="noStrike" cap="none">
                <a:solidFill>
                  <a:srgbClr val="5E376C"/>
                </a:solidFill>
                <a:latin typeface=" Arial"/>
                <a:ea typeface=" Arial"/>
                <a:cs typeface=" Arial"/>
                <a:sym typeface=" Arial"/>
              </a:rPr>
              <a:t>Glucose Screening</a:t>
            </a:r>
            <a:endParaRPr sz="1200" b="0" i="0" u="none" strike="noStrike" cap="none">
              <a:solidFill>
                <a:schemeClr val="dk1"/>
              </a:solidFill>
              <a:latin typeface="Calibri"/>
              <a:ea typeface="Calibri"/>
              <a:cs typeface="Calibri"/>
              <a:sym typeface="Calibri"/>
            </a:endParaRPr>
          </a:p>
        </p:txBody>
      </p:sp>
      <p:sp>
        <p:nvSpPr>
          <p:cNvPr id="546" name="Google Shape;546;p31"/>
          <p:cNvSpPr/>
          <p:nvPr/>
        </p:nvSpPr>
        <p:spPr>
          <a:xfrm>
            <a:off x="2267712" y="3172968"/>
            <a:ext cx="914400" cy="60350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6B6B6B"/>
              </a:buClr>
              <a:buSzPts val="1050"/>
              <a:buFont typeface=" Arial"/>
              <a:buNone/>
            </a:pPr>
            <a:r>
              <a:rPr lang="en-US" sz="1200" b="0" i="0" u="none" strike="noStrike" cap="none">
                <a:solidFill>
                  <a:srgbClr val="6B6B6B"/>
                </a:solidFill>
                <a:latin typeface=" Arial"/>
                <a:ea typeface=" Arial"/>
                <a:cs typeface=" Arial"/>
                <a:sym typeface=" Arial"/>
              </a:rPr>
              <a:t>24–28 wks</a:t>
            </a:r>
            <a:endParaRPr sz="1200" b="0" i="0" u="none" strike="noStrike" cap="none">
              <a:solidFill>
                <a:schemeClr val="dk1"/>
              </a:solidFill>
              <a:latin typeface="Calibri"/>
              <a:ea typeface="Calibri"/>
              <a:cs typeface="Calibri"/>
              <a:sym typeface="Calibri"/>
            </a:endParaRPr>
          </a:p>
        </p:txBody>
      </p:sp>
      <p:sp>
        <p:nvSpPr>
          <p:cNvPr id="547" name="Google Shape;547;p31"/>
          <p:cNvSpPr/>
          <p:nvPr/>
        </p:nvSpPr>
        <p:spPr>
          <a:xfrm>
            <a:off x="3273552" y="3172968"/>
            <a:ext cx="246888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2D2D2D"/>
              </a:buClr>
              <a:buSzPts val="1050"/>
              <a:buFont typeface=" Arial"/>
              <a:buNone/>
            </a:pPr>
            <a:r>
              <a:rPr lang="en-US" sz="1200" b="0" i="0" u="none" strike="noStrike" cap="none">
                <a:solidFill>
                  <a:srgbClr val="2D2D2D"/>
                </a:solidFill>
                <a:latin typeface=" Arial"/>
                <a:ea typeface=" Arial"/>
                <a:cs typeface=" Arial"/>
                <a:sym typeface=" Arial"/>
              </a:rPr>
              <a:t>Checks for pregnancy diabetes. A high 1-hour test doesn't always mean you have it.</a:t>
            </a:r>
            <a:endParaRPr sz="1200" b="0" i="0" u="none" strike="noStrike" cap="none">
              <a:solidFill>
                <a:schemeClr val="dk1"/>
              </a:solidFill>
              <a:latin typeface="Calibri"/>
              <a:ea typeface="Calibri"/>
              <a:cs typeface="Calibri"/>
              <a:sym typeface="Calibri"/>
            </a:endParaRPr>
          </a:p>
        </p:txBody>
      </p:sp>
      <p:sp>
        <p:nvSpPr>
          <p:cNvPr id="548" name="Google Shape;548;p31"/>
          <p:cNvSpPr/>
          <p:nvPr/>
        </p:nvSpPr>
        <p:spPr>
          <a:xfrm>
            <a:off x="5925312" y="3172968"/>
            <a:ext cx="283464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845995"/>
              </a:buClr>
              <a:buSzPts val="1050"/>
              <a:buFont typeface=" Arial"/>
              <a:buNone/>
            </a:pPr>
            <a:r>
              <a:rPr lang="en-US" sz="1200" b="0" i="1" u="none" strike="noStrike" cap="none">
                <a:solidFill>
                  <a:srgbClr val="845995"/>
                </a:solidFill>
                <a:latin typeface=" Arial"/>
                <a:ea typeface=" Arial"/>
                <a:cs typeface=" Arial"/>
                <a:sym typeface=" Arial"/>
              </a:rPr>
              <a:t>Tell her to bring a snack. Normalize the test.</a:t>
            </a:r>
            <a:endParaRPr sz="1200" b="0" i="0" u="none" strike="noStrike" cap="none">
              <a:solidFill>
                <a:schemeClr val="dk1"/>
              </a:solidFill>
              <a:latin typeface="Calibri"/>
              <a:ea typeface="Calibri"/>
              <a:cs typeface="Calibri"/>
              <a:sym typeface="Calibri"/>
            </a:endParaRPr>
          </a:p>
        </p:txBody>
      </p:sp>
      <p:sp>
        <p:nvSpPr>
          <p:cNvPr id="549" name="Google Shape;549;p31"/>
          <p:cNvSpPr/>
          <p:nvPr/>
        </p:nvSpPr>
        <p:spPr>
          <a:xfrm>
            <a:off x="256032" y="3904488"/>
            <a:ext cx="8631936" cy="786384"/>
          </a:xfrm>
          <a:prstGeom prst="rect">
            <a:avLst/>
          </a:prstGeom>
          <a:solidFill>
            <a:srgbClr val="FFFFFF"/>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47472" y="3995928"/>
            <a:ext cx="1828800" cy="603504"/>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5E376C"/>
              </a:buClr>
              <a:buSzPts val="1100"/>
              <a:buFont typeface=" Arial"/>
              <a:buNone/>
            </a:pPr>
            <a:r>
              <a:rPr lang="en-US" sz="1200" b="1" i="0" u="none" strike="noStrike" cap="none">
                <a:solidFill>
                  <a:srgbClr val="5E376C"/>
                </a:solidFill>
                <a:latin typeface=" Arial"/>
                <a:ea typeface=" Arial"/>
                <a:cs typeface=" Arial"/>
                <a:sym typeface=" Arial"/>
              </a:rPr>
              <a:t>Group B Strep</a:t>
            </a:r>
            <a:endParaRPr sz="1200" b="0" i="0" u="none" strike="noStrike" cap="none">
              <a:solidFill>
                <a:schemeClr val="dk1"/>
              </a:solidFill>
              <a:latin typeface="Calibri"/>
              <a:ea typeface="Calibri"/>
              <a:cs typeface="Calibri"/>
              <a:sym typeface="Calibri"/>
            </a:endParaRPr>
          </a:p>
        </p:txBody>
      </p:sp>
      <p:sp>
        <p:nvSpPr>
          <p:cNvPr id="551" name="Google Shape;551;p31"/>
          <p:cNvSpPr/>
          <p:nvPr/>
        </p:nvSpPr>
        <p:spPr>
          <a:xfrm>
            <a:off x="2267712" y="3995928"/>
            <a:ext cx="914400" cy="60350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6B6B6B"/>
              </a:buClr>
              <a:buSzPts val="1050"/>
              <a:buFont typeface=" Arial"/>
              <a:buNone/>
            </a:pPr>
            <a:r>
              <a:rPr lang="en-US" sz="1200" b="0" i="0" u="none" strike="noStrike" cap="none">
                <a:solidFill>
                  <a:srgbClr val="6B6B6B"/>
                </a:solidFill>
                <a:latin typeface=" Arial"/>
                <a:ea typeface=" Arial"/>
                <a:cs typeface=" Arial"/>
                <a:sym typeface=" Arial"/>
              </a:rPr>
              <a:t>36–37 wks</a:t>
            </a:r>
            <a:endParaRPr sz="1200" b="0" i="0" u="none" strike="noStrike" cap="none">
              <a:solidFill>
                <a:schemeClr val="dk1"/>
              </a:solidFill>
              <a:latin typeface="Calibri"/>
              <a:ea typeface="Calibri"/>
              <a:cs typeface="Calibri"/>
              <a:sym typeface="Calibri"/>
            </a:endParaRPr>
          </a:p>
        </p:txBody>
      </p:sp>
      <p:sp>
        <p:nvSpPr>
          <p:cNvPr id="552" name="Google Shape;552;p31"/>
          <p:cNvSpPr/>
          <p:nvPr/>
        </p:nvSpPr>
        <p:spPr>
          <a:xfrm>
            <a:off x="3273552" y="3995928"/>
            <a:ext cx="246888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2D2D2D"/>
              </a:buClr>
              <a:buSzPts val="1050"/>
              <a:buFont typeface=" Arial"/>
              <a:buNone/>
            </a:pPr>
            <a:r>
              <a:rPr lang="en-US" sz="1200" b="0" i="0" u="none" strike="noStrike" cap="none">
                <a:solidFill>
                  <a:srgbClr val="2D2D2D"/>
                </a:solidFill>
                <a:latin typeface=" Arial"/>
                <a:ea typeface=" Arial"/>
                <a:cs typeface=" Arial"/>
                <a:sym typeface=" Arial"/>
              </a:rPr>
              <a:t>Normal bacteria in 25–30% of people. If positive: antibiotics during labor.</a:t>
            </a:r>
            <a:endParaRPr sz="1200" b="0" i="0" u="none" strike="noStrike" cap="none">
              <a:solidFill>
                <a:schemeClr val="dk1"/>
              </a:solidFill>
              <a:latin typeface="Calibri"/>
              <a:ea typeface="Calibri"/>
              <a:cs typeface="Calibri"/>
              <a:sym typeface="Calibri"/>
            </a:endParaRPr>
          </a:p>
        </p:txBody>
      </p:sp>
      <p:sp>
        <p:nvSpPr>
          <p:cNvPr id="553" name="Google Shape;553;p31"/>
          <p:cNvSpPr/>
          <p:nvPr/>
        </p:nvSpPr>
        <p:spPr>
          <a:xfrm>
            <a:off x="5925312" y="3995928"/>
            <a:ext cx="2834640" cy="64008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845995"/>
              </a:buClr>
              <a:buSzPts val="1050"/>
              <a:buFont typeface=" Arial"/>
              <a:buNone/>
            </a:pPr>
            <a:r>
              <a:rPr lang="en-US" sz="1200" b="0" i="1" u="none" strike="noStrike" cap="none">
                <a:solidFill>
                  <a:srgbClr val="845995"/>
                </a:solidFill>
                <a:latin typeface=" Arial"/>
                <a:ea typeface=" Arial"/>
                <a:cs typeface=" Arial"/>
                <a:sym typeface=" Arial"/>
              </a:rPr>
              <a:t>Normal — not an infection. Not her fault.</a:t>
            </a:r>
            <a:endParaRPr sz="1200" b="0" i="0" u="none" strike="noStrike" cap="none">
              <a:solidFill>
                <a:schemeClr val="dk1"/>
              </a:solidFill>
              <a:latin typeface="Calibri"/>
              <a:ea typeface="Calibri"/>
              <a:cs typeface="Calibri"/>
              <a:sym typeface="Calibri"/>
            </a:endParaRPr>
          </a:p>
        </p:txBody>
      </p:sp>
      <p:sp>
        <p:nvSpPr>
          <p:cNvPr id="554" name="Google Shape;554;p31"/>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Prenatal Testing Overview</a:t>
            </a:r>
            <a:endParaRPr sz="1200" b="0" i="0" u="none" strike="noStrike" cap="none">
              <a:solidFill>
                <a:schemeClr val="dk1"/>
              </a:solidFill>
              <a:latin typeface="Calibri"/>
              <a:ea typeface="Calibri"/>
              <a:cs typeface="Calibri"/>
              <a:sym typeface="Calibri"/>
            </a:endParaRPr>
          </a:p>
        </p:txBody>
      </p:sp>
      <p:sp>
        <p:nvSpPr>
          <p:cNvPr id="556" name="Google Shape;556;p31"/>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1"/>
        <p:cNvGrpSpPr/>
        <p:nvPr/>
      </p:nvGrpSpPr>
      <p:grpSpPr>
        <a:xfrm>
          <a:off x="0" y="0"/>
          <a:ext cx="0" cy="0"/>
          <a:chOff x="0" y="0"/>
          <a:chExt cx="0" cy="0"/>
        </a:xfrm>
      </p:grpSpPr>
      <p:sp>
        <p:nvSpPr>
          <p:cNvPr id="562" name="Google Shape;562;p32"/>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284C7"/>
              </a:buClr>
              <a:buSzPts val="900"/>
              <a:buFont typeface=" Arial"/>
              <a:buNone/>
            </a:pPr>
            <a:r>
              <a:rPr lang="en-US" sz="1200" b="0" i="0" u="none" strike="noStrike" cap="none">
                <a:solidFill>
                  <a:srgbClr val="0284C7"/>
                </a:solidFill>
                <a:latin typeface=" Arial"/>
                <a:ea typeface=" Arial"/>
                <a:cs typeface=" Arial"/>
                <a:sym typeface=" Arial"/>
              </a:rPr>
              <a:t>PRENATAL CARE  ·  CLINICAL NOTE</a:t>
            </a:r>
            <a:endParaRPr sz="1200" b="0" i="0" u="none" strike="noStrike" cap="none">
              <a:solidFill>
                <a:schemeClr val="dk1"/>
              </a:solidFill>
              <a:latin typeface="Calibri"/>
              <a:ea typeface="Calibri"/>
              <a:cs typeface="Calibri"/>
              <a:sym typeface="Calibri"/>
            </a:endParaRPr>
          </a:p>
        </p:txBody>
      </p:sp>
      <p:sp>
        <p:nvSpPr>
          <p:cNvPr id="563" name="Google Shape;563;p32"/>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Prenatal Vitamins — Why They Matter</a:t>
            </a:r>
            <a:endParaRPr sz="2000" b="0" i="0" u="none" strike="noStrike" cap="none">
              <a:solidFill>
                <a:schemeClr val="dk1"/>
              </a:solidFill>
              <a:latin typeface="Calibri"/>
              <a:ea typeface="Calibri"/>
              <a:cs typeface="Calibri"/>
              <a:sym typeface="Calibri"/>
            </a:endParaRPr>
          </a:p>
        </p:txBody>
      </p:sp>
      <p:sp>
        <p:nvSpPr>
          <p:cNvPr id="564" name="Google Shape;564;p32"/>
          <p:cNvSpPr/>
          <p:nvPr/>
        </p:nvSpPr>
        <p:spPr>
          <a:xfrm>
            <a:off x="320090" y="774980"/>
            <a:ext cx="8503800" cy="1389900"/>
          </a:xfrm>
          <a:prstGeom prst="rect">
            <a:avLst/>
          </a:prstGeom>
          <a:solidFill>
            <a:srgbClr val="F0F9FF"/>
          </a:solidFill>
          <a:ln w="12700" cap="flat" cmpd="sng">
            <a:solidFill>
              <a:srgbClr val="0284C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20090" y="774980"/>
            <a:ext cx="73200" cy="1389900"/>
          </a:xfrm>
          <a:prstGeom prst="rect">
            <a:avLst/>
          </a:prstGeom>
          <a:solidFill>
            <a:srgbClr val="0284C7"/>
          </a:solidFill>
          <a:ln w="12700" cap="flat" cmpd="sng">
            <a:solidFill>
              <a:srgbClr val="028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512114" y="866420"/>
            <a:ext cx="8138100" cy="120690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Clr>
                <a:srgbClr val="2D2D2D"/>
              </a:buClr>
              <a:buSzPts val="1400"/>
              <a:buFont typeface=" Arial"/>
              <a:buNone/>
            </a:pPr>
            <a:r>
              <a:rPr lang="en-US" sz="1400" b="0" i="0" u="none" strike="noStrike" cap="none">
                <a:solidFill>
                  <a:srgbClr val="2D2D2D"/>
                </a:solidFill>
                <a:latin typeface=" Arial"/>
                <a:ea typeface=" Arial"/>
                <a:cs typeface=" Arial"/>
                <a:sym typeface=" Arial"/>
              </a:rPr>
              <a:t>Folic acid stops brain and spine birth defects. Those happen in the first 28 days — before most people know they're pregnant. Cuts the risk by 50–70%. Iron is just as important — your blood volume goes up 40–50%, and many people are low.</a:t>
            </a:r>
            <a:endParaRPr sz="1400" b="0" i="0" u="none" strike="noStrike" cap="none">
              <a:solidFill>
                <a:schemeClr val="dk1"/>
              </a:solidFill>
              <a:latin typeface="Calibri"/>
              <a:ea typeface="Calibri"/>
              <a:cs typeface="Calibri"/>
              <a:sym typeface="Calibri"/>
            </a:endParaRPr>
          </a:p>
        </p:txBody>
      </p:sp>
      <p:sp>
        <p:nvSpPr>
          <p:cNvPr id="567" name="Google Shape;567;p32"/>
          <p:cNvSpPr/>
          <p:nvPr/>
        </p:nvSpPr>
        <p:spPr>
          <a:xfrm>
            <a:off x="320090" y="2311172"/>
            <a:ext cx="8503800" cy="2176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320090" y="2311172"/>
            <a:ext cx="73200" cy="2176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512114" y="2402612"/>
            <a:ext cx="82296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350"/>
              <a:buFont typeface=" Arial"/>
              <a:buNone/>
            </a:pPr>
            <a:r>
              <a:rPr lang="en-US" sz="1350" b="1" i="0" u="none" strike="noStrike" cap="none">
                <a:solidFill>
                  <a:srgbClr val="5E376C"/>
                </a:solidFill>
                <a:latin typeface=" Arial"/>
                <a:ea typeface=" Arial"/>
                <a:cs typeface=" Arial"/>
                <a:sym typeface=" Arial"/>
              </a:rPr>
              <a:t>When clients can't or won't take them:</a:t>
            </a:r>
            <a:endParaRPr sz="1350" b="0" i="0" u="none" strike="noStrike" cap="none">
              <a:solidFill>
                <a:schemeClr val="dk1"/>
              </a:solidFill>
              <a:latin typeface="Calibri"/>
              <a:ea typeface="Calibri"/>
              <a:cs typeface="Calibri"/>
              <a:sym typeface="Calibri"/>
            </a:endParaRPr>
          </a:p>
        </p:txBody>
      </p:sp>
      <p:sp>
        <p:nvSpPr>
          <p:cNvPr id="570" name="Google Shape;570;p32"/>
          <p:cNvSpPr/>
          <p:nvPr/>
        </p:nvSpPr>
        <p:spPr>
          <a:xfrm>
            <a:off x="512114" y="2713508"/>
            <a:ext cx="8229600" cy="16641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400"/>
              <a:buFont typeface=" Arial"/>
              <a:buChar char="•"/>
            </a:pPr>
            <a:r>
              <a:rPr lang="en-US" sz="1400" b="0" i="0" u="none" strike="noStrike" cap="none">
                <a:solidFill>
                  <a:srgbClr val="2D2D2D"/>
                </a:solidFill>
                <a:latin typeface=" Arial"/>
                <a:ea typeface=" Arial"/>
                <a:cs typeface=" Arial"/>
                <a:sym typeface=" Arial"/>
              </a:rPr>
              <a:t>'They make me nauseous.' → Try them at night, with food, or as gummies (note: gummies often skip iron).
'I can't afford them.' → WIC gives them free. Clinics often have samples.
'I keep forgetting.' → Set a daily alarm. Put them next to something you use every day.</a:t>
            </a:r>
            <a:endParaRPr sz="1400" b="0" i="0" u="none" strike="noStrike" cap="none">
              <a:solidFill>
                <a:schemeClr val="dk1"/>
              </a:solidFill>
              <a:latin typeface="Calibri"/>
              <a:ea typeface="Calibri"/>
              <a:cs typeface="Calibri"/>
              <a:sym typeface="Calibri"/>
            </a:endParaRPr>
          </a:p>
        </p:txBody>
      </p:sp>
      <p:sp>
        <p:nvSpPr>
          <p:cNvPr id="571" name="Google Shape;571;p3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Prenatal Vitamins</a:t>
            </a:r>
            <a:endParaRPr sz="1200" b="0" i="0" u="none" strike="noStrike" cap="none">
              <a:solidFill>
                <a:schemeClr val="dk1"/>
              </a:solidFill>
              <a:latin typeface="Calibri"/>
              <a:ea typeface="Calibri"/>
              <a:cs typeface="Calibri"/>
              <a:sym typeface="Calibri"/>
            </a:endParaRPr>
          </a:p>
        </p:txBody>
      </p:sp>
      <p:sp>
        <p:nvSpPr>
          <p:cNvPr id="573" name="Google Shape;573;p3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A"/>
        </a:solidFill>
        <a:effectLst/>
      </p:bgPr>
    </p:bg>
    <p:spTree>
      <p:nvGrpSpPr>
        <p:cNvPr id="1" name="Shape 27"/>
        <p:cNvGrpSpPr/>
        <p:nvPr/>
      </p:nvGrpSpPr>
      <p:grpSpPr>
        <a:xfrm>
          <a:off x="0" y="0"/>
          <a:ext cx="0" cy="0"/>
          <a:chOff x="0" y="0"/>
          <a:chExt cx="0" cy="0"/>
        </a:xfrm>
      </p:grpSpPr>
      <p:sp>
        <p:nvSpPr>
          <p:cNvPr id="28" name="Google Shape;28;p2"/>
          <p:cNvSpPr/>
          <p:nvPr/>
        </p:nvSpPr>
        <p:spPr>
          <a:xfrm>
            <a:off x="0" y="0"/>
            <a:ext cx="73152"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TONIGHT'S FOCUS</a:t>
            </a:r>
            <a:endParaRPr sz="1200" b="0" i="0" u="none" strike="noStrike" cap="none">
              <a:solidFill>
                <a:schemeClr val="dk1"/>
              </a:solidFill>
              <a:latin typeface="Calibri"/>
              <a:ea typeface="Calibri"/>
              <a:cs typeface="Calibri"/>
              <a:sym typeface="Calibri"/>
            </a:endParaRPr>
          </a:p>
        </p:txBody>
      </p:sp>
      <p:sp>
        <p:nvSpPr>
          <p:cNvPr id="30" name="Google Shape;30;p2"/>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Learning Objectives</a:t>
            </a:r>
            <a:endParaRPr sz="2000" b="0" i="0" u="none" strike="noStrike" cap="none">
              <a:solidFill>
                <a:schemeClr val="dk1"/>
              </a:solidFill>
              <a:latin typeface="Calibri"/>
              <a:ea typeface="Calibri"/>
              <a:cs typeface="Calibri"/>
              <a:sym typeface="Calibri"/>
            </a:endParaRPr>
          </a:p>
        </p:txBody>
      </p:sp>
      <p:sp>
        <p:nvSpPr>
          <p:cNvPr id="31" name="Google Shape;31;p2"/>
          <p:cNvSpPr/>
          <p:nvPr/>
        </p:nvSpPr>
        <p:spPr>
          <a:xfrm>
            <a:off x="502920" y="1097280"/>
            <a:ext cx="8229600" cy="3767328"/>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Know what changes happen each trimester</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Use safe ways to help with pregnancy aches</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Know the main pregnancy tests</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Know what a doula can and cannot do</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Spot warning signs that need a doctor now</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Speak up when a client's worries get brushed off</a:t>
            </a:r>
            <a:endParaRPr lang="en-US" sz="14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400"/>
              <a:buFont typeface="Arial"/>
              <a:buChar char="•"/>
            </a:pPr>
            <a:r>
              <a:rPr lang="en-US" sz="1400" b="0" i="0" u="none" strike="noStrike" cap="none">
                <a:solidFill>
                  <a:srgbClr val="2D2D2D"/>
                </a:solidFill>
                <a:latin typeface=" Arial"/>
                <a:ea typeface=" Arial"/>
                <a:cs typeface=" Arial"/>
                <a:sym typeface=" Arial"/>
              </a:rPr>
              <a:t>See how racism hurts Black moms in Louisiana</a:t>
            </a:r>
            <a:endParaRPr lang="en-US" sz="1400" b="0" i="0" u="none" strike="noStrike" cap="none">
              <a:solidFill>
                <a:schemeClr val="dk1"/>
              </a:solidFill>
              <a:latin typeface="Calibri"/>
              <a:ea typeface="Calibri"/>
              <a:cs typeface="Calibri"/>
            </a:endParaRPr>
          </a:p>
        </p:txBody>
      </p:sp>
      <p:sp>
        <p:nvSpPr>
          <p:cNvPr id="32" name="Google Shape;32;p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Learning Objectives</a:t>
            </a:r>
            <a:endParaRPr sz="1200" b="0" i="0" u="none" strike="noStrike" cap="none">
              <a:solidFill>
                <a:schemeClr val="dk1"/>
              </a:solidFill>
              <a:latin typeface="Calibri"/>
              <a:ea typeface="Calibri"/>
              <a:cs typeface="Calibri"/>
              <a:sym typeface="Calibri"/>
            </a:endParaRPr>
          </a:p>
        </p:txBody>
      </p:sp>
      <p:sp>
        <p:nvSpPr>
          <p:cNvPr id="34" name="Google Shape;34;p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630" name="Google Shape;630;p36"/>
          <p:cNvSpPr/>
          <p:nvPr/>
        </p:nvSpPr>
        <p:spPr>
          <a:xfrm>
            <a:off x="0" y="0"/>
            <a:ext cx="9144000" cy="51435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0" y="5070348"/>
            <a:ext cx="9144000" cy="73152"/>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0" y="1234440"/>
            <a:ext cx="9144000" cy="82296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6200"/>
              <a:buFont typeface="Georgia"/>
              <a:buNone/>
            </a:pPr>
            <a:r>
              <a:rPr lang="en-US" sz="6200" b="1" i="0" u="none" strike="noStrike" cap="none">
                <a:solidFill>
                  <a:srgbClr val="FFFFFF"/>
                </a:solidFill>
                <a:latin typeface="Georgia"/>
                <a:ea typeface="Georgia"/>
                <a:cs typeface="Georgia"/>
                <a:sym typeface="Georgia"/>
              </a:rPr>
              <a:t>BREAK</a:t>
            </a:r>
            <a:endParaRPr sz="6200" b="0" i="0" u="none" strike="noStrike" cap="none">
              <a:solidFill>
                <a:schemeClr val="dk1"/>
              </a:solidFill>
              <a:latin typeface="Calibri"/>
              <a:ea typeface="Calibri"/>
              <a:cs typeface="Calibri"/>
              <a:sym typeface="Calibri"/>
            </a:endParaRPr>
          </a:p>
        </p:txBody>
      </p:sp>
      <p:sp>
        <p:nvSpPr>
          <p:cNvPr id="633" name="Google Shape;633;p36"/>
          <p:cNvSpPr/>
          <p:nvPr/>
        </p:nvSpPr>
        <p:spPr>
          <a:xfrm>
            <a:off x="0" y="2212848"/>
            <a:ext cx="9144000" cy="4754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400"/>
              <a:buFont typeface="Georgia"/>
              <a:buNone/>
            </a:pPr>
            <a:r>
              <a:rPr lang="en-US" sz="2400" b="0" i="1" u="none" strike="noStrike" cap="none">
                <a:solidFill>
                  <a:srgbClr val="D4BADD"/>
                </a:solidFill>
                <a:latin typeface="Georgia"/>
                <a:ea typeface="Georgia"/>
                <a:cs typeface="Georgia"/>
                <a:sym typeface="Georgia"/>
              </a:rPr>
              <a:t>6:20 PM — 6:30 PM · 10 minutes</a:t>
            </a:r>
            <a:endParaRPr sz="2400" b="0" i="0" u="none" strike="noStrike" cap="none">
              <a:solidFill>
                <a:schemeClr val="dk1"/>
              </a:solidFill>
              <a:latin typeface="Calibri"/>
              <a:ea typeface="Calibri"/>
              <a:cs typeface="Calibri"/>
              <a:sym typeface="Calibri"/>
            </a:endParaRPr>
          </a:p>
        </p:txBody>
      </p:sp>
      <p:sp>
        <p:nvSpPr>
          <p:cNvPr id="634" name="Google Shape;634;p36"/>
          <p:cNvSpPr/>
          <p:nvPr/>
        </p:nvSpPr>
        <p:spPr>
          <a:xfrm>
            <a:off x="1371600" y="2926080"/>
            <a:ext cx="6400800" cy="77724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D4BADD"/>
              </a:buClr>
              <a:buSzPts val="1400"/>
              <a:buFont typeface=" Arial"/>
              <a:buNone/>
            </a:pPr>
            <a:r>
              <a:rPr lang="en-US" sz="1400" b="0" i="0" u="none" strike="noStrike" cap="none">
                <a:solidFill>
                  <a:srgbClr val="D4BADD"/>
                </a:solidFill>
                <a:latin typeface=" Arial"/>
                <a:ea typeface=" Arial"/>
                <a:cs typeface=" Arial"/>
                <a:sym typeface=" Arial"/>
              </a:rPr>
              <a:t>Step away. Stretch. Hydrate. Reset.</a:t>
            </a:r>
            <a:endParaRPr sz="1400" b="0" i="0" u="none" strike="noStrike" cap="none">
              <a:solidFill>
                <a:schemeClr val="dk1"/>
              </a:solidFill>
              <a:latin typeface="Calibri"/>
              <a:ea typeface="Calibri"/>
              <a:cs typeface="Calibri"/>
              <a:sym typeface="Calibri"/>
            </a:endParaRPr>
          </a:p>
          <a:p>
            <a:pPr marL="0" marR="0" lvl="0" indent="0" algn="ctr" rtl="0">
              <a:lnSpc>
                <a:spcPct val="140000"/>
              </a:lnSpc>
              <a:spcBef>
                <a:spcPts val="0"/>
              </a:spcBef>
              <a:spcAft>
                <a:spcPts val="0"/>
              </a:spcAft>
              <a:buClr>
                <a:srgbClr val="D4BADD"/>
              </a:buClr>
              <a:buSzPts val="1400"/>
              <a:buFont typeface=" Arial"/>
              <a:buNone/>
            </a:pPr>
            <a:r>
              <a:rPr lang="en-US" sz="1400" b="0" i="0" u="none" strike="noStrike" cap="none">
                <a:solidFill>
                  <a:srgbClr val="D4BADD"/>
                </a:solidFill>
                <a:latin typeface=" Arial"/>
                <a:ea typeface=" Arial"/>
                <a:cs typeface=" Arial"/>
                <a:sym typeface=" Arial"/>
              </a:rPr>
              <a:t>Back at 6:30 — Doula scope and prenatal care.</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8"/>
        <p:cNvGrpSpPr/>
        <p:nvPr/>
      </p:nvGrpSpPr>
      <p:grpSpPr>
        <a:xfrm>
          <a:off x="0" y="0"/>
          <a:ext cx="0" cy="0"/>
          <a:chOff x="0" y="0"/>
          <a:chExt cx="0" cy="0"/>
        </a:xfrm>
      </p:grpSpPr>
      <p:sp>
        <p:nvSpPr>
          <p:cNvPr id="579" name="Google Shape;579;p33"/>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284C7"/>
              </a:buClr>
              <a:buSzPts val="900"/>
              <a:buFont typeface=" Arial"/>
              <a:buNone/>
            </a:pPr>
            <a:r>
              <a:rPr lang="en-US" sz="1200" b="0" i="0" u="none" strike="noStrike" cap="none">
                <a:solidFill>
                  <a:srgbClr val="0284C7"/>
                </a:solidFill>
                <a:latin typeface=" Arial"/>
                <a:ea typeface=" Arial"/>
                <a:cs typeface=" Arial"/>
                <a:sym typeface=" Arial"/>
              </a:rPr>
              <a:t>PRENATAL CARE  ·  CLINICAL NOTE</a:t>
            </a:r>
            <a:endParaRPr sz="1200" b="0" i="0" u="none" strike="noStrike" cap="none">
              <a:solidFill>
                <a:schemeClr val="dk1"/>
              </a:solidFill>
              <a:latin typeface="Calibri"/>
              <a:ea typeface="Calibri"/>
              <a:cs typeface="Calibri"/>
              <a:sym typeface="Calibri"/>
            </a:endParaRPr>
          </a:p>
        </p:txBody>
      </p:sp>
      <p:sp>
        <p:nvSpPr>
          <p:cNvPr id="580" name="Google Shape;580;p33"/>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"Pregnancy Brain" Is Real — And Adaptive</a:t>
            </a:r>
            <a:endParaRPr sz="2000" b="0" i="0" u="none" strike="noStrike" cap="none">
              <a:solidFill>
                <a:schemeClr val="dk1"/>
              </a:solidFill>
              <a:latin typeface="Calibri"/>
              <a:ea typeface="Calibri"/>
              <a:cs typeface="Calibri"/>
              <a:sym typeface="Calibri"/>
            </a:endParaRPr>
          </a:p>
        </p:txBody>
      </p:sp>
      <p:sp>
        <p:nvSpPr>
          <p:cNvPr id="581" name="Google Shape;581;p33"/>
          <p:cNvSpPr/>
          <p:nvPr/>
        </p:nvSpPr>
        <p:spPr>
          <a:xfrm>
            <a:off x="320040" y="774942"/>
            <a:ext cx="8503800" cy="1691700"/>
          </a:xfrm>
          <a:prstGeom prst="rect">
            <a:avLst/>
          </a:prstGeom>
          <a:solidFill>
            <a:srgbClr val="F0F9FF"/>
          </a:solidFill>
          <a:ln w="12700" cap="flat" cmpd="sng">
            <a:solidFill>
              <a:srgbClr val="0284C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320040" y="774942"/>
            <a:ext cx="73200" cy="1691700"/>
          </a:xfrm>
          <a:prstGeom prst="rect">
            <a:avLst/>
          </a:prstGeom>
          <a:solidFill>
            <a:srgbClr val="0284C7"/>
          </a:solidFill>
          <a:ln w="12700" cap="flat" cmpd="sng">
            <a:solidFill>
              <a:srgbClr val="028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512064" y="866383"/>
            <a:ext cx="8138100" cy="150870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Clr>
                <a:srgbClr val="2D2D2D"/>
              </a:buClr>
              <a:buSzPts val="1350"/>
              <a:buFont typeface=" Arial"/>
              <a:buNone/>
            </a:pPr>
            <a:r>
              <a:rPr lang="en-US" sz="1350" b="0" i="0" u="none" strike="noStrike" cap="none">
                <a:solidFill>
                  <a:srgbClr val="2D2D2D"/>
                </a:solidFill>
                <a:latin typeface=" Arial"/>
                <a:ea typeface=" Arial"/>
                <a:cs typeface=" Arial"/>
                <a:sym typeface=" Arial"/>
              </a:rPr>
              <a:t>A 2016 brain study showed pregnancy actually rewires the brain. The parts that help you read people, feel empathy, and bond with your baby get stronger. These changes last at least 2 years after birth. Short-term memory takes a hit. That's normal — not a problem.</a:t>
            </a:r>
            <a:endParaRPr sz="1350" b="0" i="0" u="none" strike="noStrike" cap="none">
              <a:solidFill>
                <a:schemeClr val="dk1"/>
              </a:solidFill>
              <a:latin typeface="Calibri"/>
              <a:ea typeface="Calibri"/>
              <a:cs typeface="Calibri"/>
              <a:sym typeface="Calibri"/>
            </a:endParaRPr>
          </a:p>
        </p:txBody>
      </p:sp>
      <p:sp>
        <p:nvSpPr>
          <p:cNvPr id="584" name="Google Shape;584;p33"/>
          <p:cNvSpPr/>
          <p:nvPr/>
        </p:nvSpPr>
        <p:spPr>
          <a:xfrm>
            <a:off x="320040" y="2603743"/>
            <a:ext cx="8503800" cy="18837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20040" y="2603743"/>
            <a:ext cx="73200" cy="18837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12064" y="2695183"/>
            <a:ext cx="8229600" cy="25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200"/>
              <a:buFont typeface=" Arial"/>
              <a:buNone/>
            </a:pPr>
            <a:r>
              <a:rPr lang="en-US" sz="1200" b="1" i="0" u="none" strike="noStrike" cap="none">
                <a:solidFill>
                  <a:srgbClr val="DB2777"/>
                </a:solidFill>
                <a:latin typeface=" Arial"/>
                <a:ea typeface=" Arial"/>
                <a:cs typeface=" Arial"/>
                <a:sym typeface=" Arial"/>
              </a:rPr>
              <a:t>Doula Script</a:t>
            </a:r>
            <a:endParaRPr sz="1200" b="0" i="0" u="none" strike="noStrike" cap="none">
              <a:solidFill>
                <a:schemeClr val="dk1"/>
              </a:solidFill>
              <a:latin typeface="Calibri"/>
              <a:ea typeface="Calibri"/>
              <a:cs typeface="Calibri"/>
              <a:sym typeface="Calibri"/>
            </a:endParaRPr>
          </a:p>
        </p:txBody>
      </p:sp>
      <p:sp>
        <p:nvSpPr>
          <p:cNvPr id="587" name="Google Shape;587;p33"/>
          <p:cNvSpPr/>
          <p:nvPr/>
        </p:nvSpPr>
        <p:spPr>
          <a:xfrm>
            <a:off x="512064" y="2987791"/>
            <a:ext cx="8138100" cy="138990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Clr>
                <a:srgbClr val="3D1040"/>
              </a:buClr>
              <a:buSzPts val="1400"/>
              <a:buFont typeface="Georgia"/>
              <a:buNone/>
            </a:pPr>
            <a:r>
              <a:rPr lang="en-US" sz="1400" b="0" i="1" u="none" strike="noStrike" cap="none">
                <a:solidFill>
                  <a:srgbClr val="3D1040"/>
                </a:solidFill>
                <a:latin typeface="Georgia"/>
                <a:ea typeface="Georgia"/>
                <a:cs typeface="Georgia"/>
                <a:sym typeface="Georgia"/>
              </a:rPr>
              <a:t>'Your brain is rewiring right now to help you bond with and care for your baby. Studies show these changes are getting you ready for parenthood. You might forget where you put your phone — but your brain is getting really good at reading your baby. It's a trade-off. And it's temporary.'</a:t>
            </a:r>
            <a:endParaRPr sz="1400" b="0" i="0" u="none" strike="noStrike" cap="none">
              <a:solidFill>
                <a:schemeClr val="dk1"/>
              </a:solidFill>
              <a:latin typeface="Calibri"/>
              <a:ea typeface="Calibri"/>
              <a:cs typeface="Calibri"/>
              <a:sym typeface="Calibri"/>
            </a:endParaRPr>
          </a:p>
        </p:txBody>
      </p:sp>
      <p:sp>
        <p:nvSpPr>
          <p:cNvPr id="588" name="Google Shape;588;p33"/>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Pregnancy Brain</a:t>
            </a:r>
            <a:endParaRPr sz="1200" b="0" i="0" u="none" strike="noStrike" cap="none">
              <a:solidFill>
                <a:schemeClr val="dk1"/>
              </a:solidFill>
              <a:latin typeface="Calibri"/>
              <a:ea typeface="Calibri"/>
              <a:cs typeface="Calibri"/>
              <a:sym typeface="Calibri"/>
            </a:endParaRPr>
          </a:p>
        </p:txBody>
      </p:sp>
      <p:sp>
        <p:nvSpPr>
          <p:cNvPr id="590" name="Google Shape;590;p33"/>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5"/>
        <p:cNvGrpSpPr/>
        <p:nvPr/>
      </p:nvGrpSpPr>
      <p:grpSpPr>
        <a:xfrm>
          <a:off x="0" y="0"/>
          <a:ext cx="0" cy="0"/>
          <a:chOff x="0" y="0"/>
          <a:chExt cx="0" cy="0"/>
        </a:xfrm>
      </p:grpSpPr>
      <p:sp>
        <p:nvSpPr>
          <p:cNvPr id="596" name="Google Shape;596;p34"/>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THE DOULA'S ROLE IN THE PRENATAL PERIOD</a:t>
            </a:r>
            <a:endParaRPr sz="1200" b="0" i="0" u="none" strike="noStrike" cap="none">
              <a:solidFill>
                <a:schemeClr val="dk1"/>
              </a:solidFill>
              <a:latin typeface="Calibri"/>
              <a:ea typeface="Calibri"/>
              <a:cs typeface="Calibri"/>
              <a:sym typeface="Calibri"/>
            </a:endParaRPr>
          </a:p>
        </p:txBody>
      </p:sp>
      <p:sp>
        <p:nvSpPr>
          <p:cNvPr id="597" name="Google Shape;597;p34"/>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Scope of Practice — Knowing the Line</a:t>
            </a:r>
            <a:endParaRPr sz="2000" b="0" i="0" u="none" strike="noStrike" cap="none">
              <a:solidFill>
                <a:schemeClr val="dk1"/>
              </a:solidFill>
              <a:latin typeface="Calibri"/>
              <a:ea typeface="Calibri"/>
              <a:cs typeface="Calibri"/>
              <a:sym typeface="Calibri"/>
            </a:endParaRPr>
          </a:p>
        </p:txBody>
      </p:sp>
      <p:sp>
        <p:nvSpPr>
          <p:cNvPr id="598" name="Google Shape;598;p34"/>
          <p:cNvSpPr/>
          <p:nvPr/>
        </p:nvSpPr>
        <p:spPr>
          <a:xfrm>
            <a:off x="350290" y="802375"/>
            <a:ext cx="4251900" cy="36576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a:off x="350290" y="802375"/>
            <a:ext cx="73200" cy="36576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a:off x="533170" y="893815"/>
            <a:ext cx="38772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300"/>
              <a:buFont typeface=" Arial"/>
              <a:buNone/>
            </a:pPr>
            <a:r>
              <a:rPr lang="en-US" sz="1300" b="1" i="0" u="none" strike="noStrike" cap="none">
                <a:solidFill>
                  <a:srgbClr val="5E376C"/>
                </a:solidFill>
                <a:latin typeface=" Arial"/>
                <a:ea typeface=" Arial"/>
                <a:cs typeface=" Arial"/>
                <a:sym typeface=" Arial"/>
              </a:rPr>
              <a:t>Within Your Scope</a:t>
            </a:r>
            <a:endParaRPr sz="1300" b="0" i="0" u="none" strike="noStrike" cap="none">
              <a:solidFill>
                <a:schemeClr val="dk1"/>
              </a:solidFill>
              <a:latin typeface="Calibri"/>
              <a:ea typeface="Calibri"/>
              <a:cs typeface="Calibri"/>
              <a:sym typeface="Calibri"/>
            </a:endParaRPr>
          </a:p>
        </p:txBody>
      </p:sp>
      <p:sp>
        <p:nvSpPr>
          <p:cNvPr id="601" name="Google Shape;601;p34"/>
          <p:cNvSpPr/>
          <p:nvPr/>
        </p:nvSpPr>
        <p:spPr>
          <a:xfrm>
            <a:off x="533170" y="1232143"/>
            <a:ext cx="3877200" cy="31272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Share good info about normal pregnancy</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Help her come up with good questions for the doctor</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Know when symptoms need a doctor</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Help with normal pregnancy aches</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Make normal tests feel normal</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Support partners as their role grows</a:t>
            </a:r>
            <a:endParaRPr sz="1350" b="0" i="0" u="none" strike="noStrike" cap="none">
              <a:solidFill>
                <a:schemeClr val="dk1"/>
              </a:solidFill>
              <a:latin typeface="Calibri"/>
              <a:ea typeface="Calibri"/>
              <a:cs typeface="Calibri"/>
              <a:sym typeface="Calibri"/>
            </a:endParaRPr>
          </a:p>
        </p:txBody>
      </p:sp>
      <p:sp>
        <p:nvSpPr>
          <p:cNvPr id="602" name="Google Shape;602;p34"/>
          <p:cNvSpPr/>
          <p:nvPr/>
        </p:nvSpPr>
        <p:spPr>
          <a:xfrm>
            <a:off x="4785130" y="802375"/>
            <a:ext cx="4251900" cy="36576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4"/>
          <p:cNvSpPr/>
          <p:nvPr/>
        </p:nvSpPr>
        <p:spPr>
          <a:xfrm>
            <a:off x="4785130" y="802375"/>
            <a:ext cx="73200" cy="36576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4"/>
          <p:cNvSpPr/>
          <p:nvPr/>
        </p:nvSpPr>
        <p:spPr>
          <a:xfrm>
            <a:off x="4968010" y="893815"/>
            <a:ext cx="38772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300"/>
              <a:buFont typeface=" Arial"/>
              <a:buNone/>
            </a:pPr>
            <a:r>
              <a:rPr lang="en-US" sz="1300" b="1" i="0" u="none" strike="noStrike" cap="none">
                <a:solidFill>
                  <a:srgbClr val="D97706"/>
                </a:solidFill>
                <a:latin typeface=" Arial"/>
                <a:ea typeface=" Arial"/>
                <a:cs typeface=" Arial"/>
                <a:sym typeface=" Arial"/>
              </a:rPr>
              <a:t>Outside Your Scope</a:t>
            </a:r>
            <a:endParaRPr sz="1300" b="0" i="0" u="none" strike="noStrike" cap="none">
              <a:solidFill>
                <a:schemeClr val="dk1"/>
              </a:solidFill>
              <a:latin typeface="Calibri"/>
              <a:ea typeface="Calibri"/>
              <a:cs typeface="Calibri"/>
              <a:sym typeface="Calibri"/>
            </a:endParaRPr>
          </a:p>
        </p:txBody>
      </p:sp>
      <p:sp>
        <p:nvSpPr>
          <p:cNvPr id="605" name="Google Shape;605;p34"/>
          <p:cNvSpPr/>
          <p:nvPr/>
        </p:nvSpPr>
        <p:spPr>
          <a:xfrm>
            <a:off x="4968010" y="1232143"/>
            <a:ext cx="3877200" cy="31272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Diagnose anything</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Tell her what meds to take</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Read or explain lab results</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Tell her to skip going to the doctor</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Tell her yes or no on a procedure</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Argue with the doctor</a:t>
            </a:r>
            <a:endParaRPr sz="1350" b="0" i="0" u="none" strike="noStrike" cap="none">
              <a:solidFill>
                <a:schemeClr val="dk1"/>
              </a:solidFill>
              <a:latin typeface="Calibri"/>
              <a:ea typeface="Calibri"/>
              <a:cs typeface="Calibri"/>
              <a:sym typeface="Calibri"/>
            </a:endParaRPr>
          </a:p>
        </p:txBody>
      </p:sp>
      <p:sp>
        <p:nvSpPr>
          <p:cNvPr id="606" name="Google Shape;606;p34"/>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Scope of Practice</a:t>
            </a:r>
            <a:endParaRPr sz="1200" b="0" i="0" u="none" strike="noStrike" cap="none">
              <a:solidFill>
                <a:schemeClr val="dk1"/>
              </a:solidFill>
              <a:latin typeface="Calibri"/>
              <a:ea typeface="Calibri"/>
              <a:cs typeface="Calibri"/>
              <a:sym typeface="Calibri"/>
            </a:endParaRPr>
          </a:p>
        </p:txBody>
      </p:sp>
      <p:sp>
        <p:nvSpPr>
          <p:cNvPr id="608" name="Google Shape;608;p34"/>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5FA"/>
        </a:solidFill>
        <a:effectLst/>
      </p:bgPr>
    </p:bg>
    <p:spTree>
      <p:nvGrpSpPr>
        <p:cNvPr id="1" name="Shape 613"/>
        <p:cNvGrpSpPr/>
        <p:nvPr/>
      </p:nvGrpSpPr>
      <p:grpSpPr>
        <a:xfrm>
          <a:off x="0" y="0"/>
          <a:ext cx="0" cy="0"/>
          <a:chOff x="0" y="0"/>
          <a:chExt cx="0" cy="0"/>
        </a:xfrm>
      </p:grpSpPr>
      <p:sp>
        <p:nvSpPr>
          <p:cNvPr id="614" name="Google Shape;614;p35"/>
          <p:cNvSpPr/>
          <p:nvPr/>
        </p:nvSpPr>
        <p:spPr>
          <a:xfrm>
            <a:off x="491836" y="747482"/>
            <a:ext cx="8229600" cy="3652800"/>
          </a:xfrm>
          <a:prstGeom prst="rect">
            <a:avLst/>
          </a:prstGeom>
          <a:solidFill>
            <a:srgbClr val="FAF5FF"/>
          </a:solidFill>
          <a:ln w="12700" cap="flat" cmpd="sng">
            <a:solidFill>
              <a:srgbClr val="845995"/>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457200" y="637800"/>
            <a:ext cx="73200" cy="36528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76656" y="756670"/>
            <a:ext cx="77724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000"/>
              <a:buFont typeface=" Arial"/>
              <a:buNone/>
            </a:pPr>
            <a:r>
              <a:rPr lang="en-US" sz="1200" b="1" i="0" u="none" strike="noStrike" cap="none">
                <a:solidFill>
                  <a:srgbClr val="845995"/>
                </a:solidFill>
                <a:latin typeface=" Arial"/>
                <a:ea typeface=" Arial"/>
                <a:cs typeface=" Arial"/>
                <a:sym typeface=" Arial"/>
              </a:rPr>
              <a:t>BREAKOUT DISCUSSION  ·  10 MINUTES</a:t>
            </a:r>
            <a:endParaRPr sz="1200" b="0" i="0" u="none" strike="noStrike" cap="none">
              <a:solidFill>
                <a:schemeClr val="dk1"/>
              </a:solidFill>
              <a:latin typeface="Calibri"/>
              <a:ea typeface="Calibri"/>
              <a:cs typeface="Calibri"/>
              <a:sym typeface="Calibri"/>
            </a:endParaRPr>
          </a:p>
        </p:txBody>
      </p:sp>
      <p:sp>
        <p:nvSpPr>
          <p:cNvPr id="617" name="Google Shape;617;p35"/>
          <p:cNvSpPr/>
          <p:nvPr/>
        </p:nvSpPr>
        <p:spPr>
          <a:xfrm>
            <a:off x="676656" y="994922"/>
            <a:ext cx="7680900" cy="567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Imagine a client at 36 weeks who has been Googling everything.</a:t>
            </a:r>
            <a:endParaRPr sz="2000" b="0" i="0" u="none" strike="noStrike" cap="none">
              <a:solidFill>
                <a:schemeClr val="dk1"/>
              </a:solidFill>
              <a:latin typeface="Calibri"/>
              <a:ea typeface="Calibri"/>
              <a:cs typeface="Calibri"/>
              <a:sym typeface="Calibri"/>
            </a:endParaRPr>
          </a:p>
        </p:txBody>
      </p:sp>
      <p:sp>
        <p:nvSpPr>
          <p:cNvPr id="618" name="Google Shape;618;p35"/>
          <p:cNvSpPr/>
          <p:nvPr/>
        </p:nvSpPr>
        <p:spPr>
          <a:xfrm>
            <a:off x="676656" y="1716790"/>
            <a:ext cx="7680900" cy="7773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2D2D2D"/>
              </a:buClr>
              <a:buSzPts val="1400"/>
              <a:buFont typeface=" Arial"/>
              <a:buNone/>
            </a:pPr>
            <a:r>
              <a:rPr lang="en-US" sz="1400" b="0" i="0" u="none" strike="noStrike" cap="none">
                <a:solidFill>
                  <a:srgbClr val="2D2D2D"/>
                </a:solidFill>
                <a:latin typeface=" Arial"/>
                <a:ea typeface=" Arial"/>
                <a:cs typeface=" Arial"/>
                <a:sym typeface=" Arial"/>
              </a:rPr>
              <a:t>Based on what you just learned, what kinds of questions do you think she might bring to a prenatal visit? Pick 2–3 your group comes up with and work through how you would respond — and where scope of practice starts to matter.</a:t>
            </a:r>
            <a:endParaRPr sz="1400" b="0" i="0" u="none" strike="noStrike" cap="none">
              <a:solidFill>
                <a:schemeClr val="dk1"/>
              </a:solidFill>
              <a:latin typeface="Calibri"/>
              <a:ea typeface="Calibri"/>
              <a:cs typeface="Calibri"/>
              <a:sym typeface="Calibri"/>
            </a:endParaRPr>
          </a:p>
        </p:txBody>
      </p:sp>
      <p:sp>
        <p:nvSpPr>
          <p:cNvPr id="619" name="Google Shape;619;p35"/>
          <p:cNvSpPr/>
          <p:nvPr/>
        </p:nvSpPr>
        <p:spPr>
          <a:xfrm>
            <a:off x="676656" y="2631190"/>
            <a:ext cx="7589400" cy="27300"/>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676656" y="2768350"/>
            <a:ext cx="76809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350"/>
              <a:buFont typeface=" Arial"/>
              <a:buNone/>
            </a:pPr>
            <a:r>
              <a:rPr lang="en-US" sz="1350" b="1" i="0" u="none" strike="noStrike" cap="none">
                <a:solidFill>
                  <a:srgbClr val="5E376C"/>
                </a:solidFill>
                <a:latin typeface=" Arial"/>
                <a:ea typeface=" Arial"/>
                <a:cs typeface=" Arial"/>
                <a:sym typeface=" Arial"/>
              </a:rPr>
              <a:t>Each group shares with the full class:</a:t>
            </a:r>
            <a:endParaRPr sz="1350" b="0" i="0" u="none" strike="noStrike" cap="none">
              <a:solidFill>
                <a:schemeClr val="dk1"/>
              </a:solidFill>
              <a:latin typeface="Calibri"/>
              <a:ea typeface="Calibri"/>
              <a:cs typeface="Calibri"/>
              <a:sym typeface="Calibri"/>
            </a:endParaRPr>
          </a:p>
        </p:txBody>
      </p:sp>
      <p:sp>
        <p:nvSpPr>
          <p:cNvPr id="621" name="Google Shape;621;p35"/>
          <p:cNvSpPr/>
          <p:nvPr/>
        </p:nvSpPr>
        <p:spPr>
          <a:xfrm>
            <a:off x="676656" y="3088390"/>
            <a:ext cx="7680900" cy="14172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400"/>
              <a:buFont typeface=" Arial"/>
              <a:buChar char="•"/>
            </a:pPr>
            <a:r>
              <a:rPr lang="en-US" sz="1400" b="0" i="0" u="none" strike="noStrike" cap="none">
                <a:solidFill>
                  <a:srgbClr val="2D2D2D"/>
                </a:solidFill>
                <a:latin typeface=" Arial"/>
                <a:ea typeface=" Arial"/>
                <a:cs typeface=" Arial"/>
                <a:sym typeface=" Arial"/>
              </a:rPr>
              <a:t>What is the question?</a:t>
            </a:r>
            <a:endParaRPr sz="140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400"/>
              <a:buFont typeface=" Arial"/>
              <a:buChar char="•"/>
            </a:pPr>
            <a:r>
              <a:rPr lang="en-US" sz="1400" b="0" i="0" u="none" strike="noStrike" cap="none">
                <a:solidFill>
                  <a:srgbClr val="2D2D2D"/>
                </a:solidFill>
                <a:latin typeface=" Arial"/>
                <a:ea typeface=" Arial"/>
                <a:cs typeface=" Arial"/>
                <a:sym typeface=" Arial"/>
              </a:rPr>
              <a:t>What would you say?</a:t>
            </a:r>
            <a:endParaRPr sz="140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400"/>
              <a:buFont typeface=" Arial"/>
              <a:buChar char="•"/>
            </a:pPr>
            <a:r>
              <a:rPr lang="en-US" sz="1400" b="0" i="0" u="none" strike="noStrike" cap="none">
                <a:solidFill>
                  <a:srgbClr val="2D2D2D"/>
                </a:solidFill>
                <a:latin typeface=" Arial"/>
                <a:ea typeface=" Arial"/>
                <a:cs typeface=" Arial"/>
                <a:sym typeface=" Arial"/>
              </a:rPr>
              <a:t>What would you NOT say — and why?</a:t>
            </a:r>
            <a:endParaRPr sz="1400" b="0" i="0" u="none" strike="noStrike" cap="none">
              <a:solidFill>
                <a:schemeClr val="dk1"/>
              </a:solidFill>
              <a:latin typeface="Calibri"/>
              <a:ea typeface="Calibri"/>
              <a:cs typeface="Calibri"/>
              <a:sym typeface="Calibri"/>
            </a:endParaRPr>
          </a:p>
        </p:txBody>
      </p:sp>
      <p:sp>
        <p:nvSpPr>
          <p:cNvPr id="622" name="Google Shape;622;p35"/>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Breakout Discussion</a:t>
            </a:r>
            <a:endParaRPr sz="1200" b="0" i="0" u="none" strike="noStrike" cap="none">
              <a:solidFill>
                <a:schemeClr val="dk1"/>
              </a:solidFill>
              <a:latin typeface="Calibri"/>
              <a:ea typeface="Calibri"/>
              <a:cs typeface="Calibri"/>
              <a:sym typeface="Calibri"/>
            </a:endParaRPr>
          </a:p>
        </p:txBody>
      </p:sp>
      <p:sp>
        <p:nvSpPr>
          <p:cNvPr id="624" name="Google Shape;624;p35"/>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6"/>
          <p:cNvSpPr/>
          <p:nvPr/>
        </p:nvSpPr>
        <p:spPr>
          <a:xfrm>
            <a:off x="0" y="0"/>
            <a:ext cx="9144000" cy="51435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0" y="5070348"/>
            <a:ext cx="9144000" cy="73152"/>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0" y="1234440"/>
            <a:ext cx="9144000" cy="82296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6200"/>
              <a:buFont typeface="Georgia"/>
              <a:buNone/>
            </a:pPr>
            <a:r>
              <a:rPr lang="en-US" sz="6200" b="1" i="0" u="none" strike="noStrike" cap="none">
                <a:solidFill>
                  <a:srgbClr val="FFFFFF"/>
                </a:solidFill>
                <a:latin typeface="Georgia"/>
                <a:ea typeface="Georgia"/>
                <a:cs typeface="Georgia"/>
                <a:sym typeface="Georgia"/>
              </a:rPr>
              <a:t>BREAK</a:t>
            </a:r>
            <a:endParaRPr sz="6200" b="0" i="0" u="none" strike="noStrike" cap="none">
              <a:solidFill>
                <a:schemeClr val="dk1"/>
              </a:solidFill>
              <a:latin typeface="Calibri"/>
              <a:ea typeface="Calibri"/>
              <a:cs typeface="Calibri"/>
              <a:sym typeface="Calibri"/>
            </a:endParaRPr>
          </a:p>
        </p:txBody>
      </p:sp>
      <p:sp>
        <p:nvSpPr>
          <p:cNvPr id="633" name="Google Shape;633;p36"/>
          <p:cNvSpPr/>
          <p:nvPr/>
        </p:nvSpPr>
        <p:spPr>
          <a:xfrm>
            <a:off x="0" y="2212848"/>
            <a:ext cx="9144000" cy="4754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400"/>
              <a:buFont typeface="Georgia"/>
              <a:buNone/>
            </a:pPr>
            <a:r>
              <a:rPr lang="en-US" sz="2400" b="0" i="1" u="none" strike="noStrike" cap="none">
                <a:solidFill>
                  <a:srgbClr val="D4BADD"/>
                </a:solidFill>
                <a:latin typeface="Georgia"/>
                <a:ea typeface="Georgia"/>
                <a:cs typeface="Georgia"/>
                <a:sym typeface="Georgia"/>
              </a:rPr>
              <a:t>7:20 PM — 7:30 PM · 10 minutes</a:t>
            </a:r>
            <a:endParaRPr sz="2400" b="0" i="0" u="none" strike="noStrike" cap="none">
              <a:solidFill>
                <a:schemeClr val="dk1"/>
              </a:solidFill>
              <a:latin typeface="Calibri"/>
              <a:ea typeface="Calibri"/>
              <a:cs typeface="Calibri"/>
              <a:sym typeface="Calibri"/>
            </a:endParaRPr>
          </a:p>
        </p:txBody>
      </p:sp>
      <p:sp>
        <p:nvSpPr>
          <p:cNvPr id="634" name="Google Shape;634;p36"/>
          <p:cNvSpPr/>
          <p:nvPr/>
        </p:nvSpPr>
        <p:spPr>
          <a:xfrm>
            <a:off x="1371600" y="2926080"/>
            <a:ext cx="6400800" cy="77724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D4BADD"/>
              </a:buClr>
              <a:buSzPts val="1400"/>
              <a:buFont typeface=" Arial"/>
              <a:buNone/>
            </a:pPr>
            <a:r>
              <a:rPr lang="en-US" sz="1400" b="0" i="0" u="none" strike="noStrike" cap="none">
                <a:solidFill>
                  <a:srgbClr val="D4BADD"/>
                </a:solidFill>
                <a:latin typeface=" Arial"/>
                <a:ea typeface=" Arial"/>
                <a:cs typeface=" Arial"/>
                <a:sym typeface=" Arial"/>
              </a:rPr>
              <a:t>Step away. Stretch. Hydrate. Reset.</a:t>
            </a:r>
            <a:endParaRPr sz="1400" b="0" i="0" u="none" strike="noStrike" cap="none">
              <a:solidFill>
                <a:schemeClr val="dk1"/>
              </a:solidFill>
              <a:latin typeface="Calibri"/>
              <a:ea typeface="Calibri"/>
              <a:cs typeface="Calibri"/>
              <a:sym typeface="Calibri"/>
            </a:endParaRPr>
          </a:p>
          <a:p>
            <a:pPr marL="0" marR="0" lvl="0" indent="0" algn="ctr" rtl="0">
              <a:lnSpc>
                <a:spcPct val="140000"/>
              </a:lnSpc>
              <a:spcBef>
                <a:spcPts val="0"/>
              </a:spcBef>
              <a:spcAft>
                <a:spcPts val="0"/>
              </a:spcAft>
              <a:buClr>
                <a:srgbClr val="D4BADD"/>
              </a:buClr>
              <a:buSzPts val="1400"/>
              <a:buFont typeface=" Arial"/>
              <a:buNone/>
            </a:pPr>
            <a:r>
              <a:rPr lang="en-US" sz="1400" b="0" i="0" u="none" strike="noStrike" cap="none">
                <a:solidFill>
                  <a:srgbClr val="D4BADD"/>
                </a:solidFill>
                <a:latin typeface=" Arial"/>
                <a:ea typeface=" Arial"/>
                <a:cs typeface=" Arial"/>
                <a:sym typeface=" Arial"/>
              </a:rPr>
              <a:t>Back at 7:30 — When Pregnancy Goes Wrong.</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7"/>
          <p:cNvSpPr/>
          <p:nvPr/>
        </p:nvSpPr>
        <p:spPr>
          <a:xfrm>
            <a:off x="0" y="0"/>
            <a:ext cx="9144000"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0" y="5088636"/>
            <a:ext cx="9144000" cy="54864"/>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6035040" y="0"/>
            <a:ext cx="3108960" cy="51435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457200" y="960120"/>
            <a:ext cx="5486400" cy="77724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FFFFFF"/>
              </a:buClr>
              <a:buSzPts val="4400"/>
              <a:buFont typeface="Georgia"/>
              <a:buNone/>
            </a:pPr>
            <a:r>
              <a:rPr lang="en-US" sz="4400" b="1" i="0" u="none" strike="noStrike" cap="none">
                <a:solidFill>
                  <a:srgbClr val="FFFFFF"/>
                </a:solidFill>
                <a:latin typeface="Georgia"/>
                <a:ea typeface="Georgia"/>
                <a:cs typeface="Georgia"/>
                <a:sym typeface="Georgia"/>
              </a:rPr>
              <a:t>When Pregnancy Goes Wrong:</a:t>
            </a:r>
            <a:endParaRPr sz="4400" b="0" i="0" u="none" strike="noStrike" cap="none">
              <a:solidFill>
                <a:schemeClr val="dk1"/>
              </a:solidFill>
              <a:latin typeface="Calibri"/>
              <a:ea typeface="Calibri"/>
              <a:cs typeface="Calibri"/>
              <a:sym typeface="Calibri"/>
            </a:endParaRPr>
          </a:p>
        </p:txBody>
      </p:sp>
      <p:sp>
        <p:nvSpPr>
          <p:cNvPr id="644" name="Google Shape;644;p37"/>
          <p:cNvSpPr/>
          <p:nvPr/>
        </p:nvSpPr>
        <p:spPr>
          <a:xfrm>
            <a:off x="411450" y="2563793"/>
            <a:ext cx="5486400" cy="640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D4BADD"/>
              </a:buClr>
              <a:buSzPts val="2800"/>
              <a:buFont typeface="Georgia"/>
              <a:buNone/>
            </a:pPr>
            <a:r>
              <a:rPr lang="en-US" sz="2800" b="0" i="1" u="none" strike="noStrike" cap="none">
                <a:solidFill>
                  <a:srgbClr val="D4BADD"/>
                </a:solidFill>
                <a:latin typeface="Georgia"/>
                <a:ea typeface="Georgia"/>
                <a:cs typeface="Georgia"/>
                <a:sym typeface="Georgia"/>
              </a:rPr>
              <a:t>Danger Signs &amp; Complications</a:t>
            </a:r>
            <a:endParaRPr sz="2800" b="0" i="0" u="none" strike="noStrike" cap="none">
              <a:solidFill>
                <a:schemeClr val="dk1"/>
              </a:solidFill>
              <a:latin typeface="Calibri"/>
              <a:ea typeface="Calibri"/>
              <a:cs typeface="Calibri"/>
              <a:sym typeface="Calibri"/>
            </a:endParaRPr>
          </a:p>
        </p:txBody>
      </p:sp>
      <p:sp>
        <p:nvSpPr>
          <p:cNvPr id="645" name="Google Shape;645;p37"/>
          <p:cNvSpPr/>
          <p:nvPr/>
        </p:nvSpPr>
        <p:spPr>
          <a:xfrm>
            <a:off x="457200" y="3841447"/>
            <a:ext cx="5394900" cy="50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D4BADD"/>
              </a:buClr>
              <a:buSzPts val="1300"/>
              <a:buFont typeface=" Arial"/>
              <a:buNone/>
            </a:pPr>
            <a:r>
              <a:rPr lang="en-US" sz="1300" b="0" i="0" u="none" strike="noStrike" cap="none">
                <a:solidFill>
                  <a:srgbClr val="D4BADD"/>
                </a:solidFill>
                <a:latin typeface=" Arial"/>
                <a:ea typeface=" Arial"/>
                <a:cs typeface=" Arial"/>
                <a:sym typeface=" Arial"/>
              </a:rPr>
              <a:t>Your job is not to diagnose. Your job is to recognize, advocate, and act.</a:t>
            </a:r>
            <a:endParaRPr sz="13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0"/>
        <p:cNvGrpSpPr/>
        <p:nvPr/>
      </p:nvGrpSpPr>
      <p:grpSpPr>
        <a:xfrm>
          <a:off x="0" y="0"/>
          <a:ext cx="0" cy="0"/>
          <a:chOff x="0" y="0"/>
          <a:chExt cx="0" cy="0"/>
        </a:xfrm>
      </p:grpSpPr>
      <p:sp>
        <p:nvSpPr>
          <p:cNvPr id="651" name="Google Shape;651;p38"/>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900"/>
              <a:buFont typeface=" Arial"/>
              <a:buNone/>
            </a:pPr>
            <a:r>
              <a:rPr lang="en-US" sz="1200" b="0" i="0" u="none" strike="noStrike" cap="none">
                <a:solidFill>
                  <a:srgbClr val="D97706"/>
                </a:solidFill>
                <a:latin typeface=" Arial"/>
                <a:ea typeface=" Arial"/>
                <a:cs typeface=" Arial"/>
                <a:sym typeface=" Arial"/>
              </a:rPr>
              <a:t>BEFORE WE BEGIN PART TWO</a:t>
            </a:r>
            <a:endParaRPr sz="1200" b="0" i="0" u="none" strike="noStrike" cap="none">
              <a:solidFill>
                <a:schemeClr val="dk1"/>
              </a:solidFill>
              <a:latin typeface="Calibri"/>
              <a:ea typeface="Calibri"/>
              <a:cs typeface="Calibri"/>
              <a:sym typeface="Calibri"/>
            </a:endParaRPr>
          </a:p>
        </p:txBody>
      </p:sp>
      <p:sp>
        <p:nvSpPr>
          <p:cNvPr id="652" name="Google Shape;652;p38"/>
          <p:cNvSpPr/>
          <p:nvPr/>
        </p:nvSpPr>
        <p:spPr>
          <a:xfrm>
            <a:off x="411480" y="470923"/>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Scope of Practice Still Applies Here</a:t>
            </a:r>
            <a:endParaRPr sz="2000" b="0" i="0" u="none" strike="noStrike" cap="none">
              <a:solidFill>
                <a:schemeClr val="dk1"/>
              </a:solidFill>
              <a:latin typeface="Calibri"/>
              <a:ea typeface="Calibri"/>
              <a:cs typeface="Calibri"/>
              <a:sym typeface="Calibri"/>
            </a:endParaRPr>
          </a:p>
        </p:txBody>
      </p:sp>
      <p:sp>
        <p:nvSpPr>
          <p:cNvPr id="653" name="Google Shape;653;p38"/>
          <p:cNvSpPr/>
          <p:nvPr/>
        </p:nvSpPr>
        <p:spPr>
          <a:xfrm>
            <a:off x="365750" y="1143000"/>
            <a:ext cx="8412600" cy="1165800"/>
          </a:xfrm>
          <a:prstGeom prst="rect">
            <a:avLst/>
          </a:prstGeom>
          <a:solidFill>
            <a:srgbClr val="FFFBEB"/>
          </a:solidFill>
          <a:ln w="12700" cap="flat" cmpd="sng">
            <a:solidFill>
              <a:srgbClr val="D97706"/>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365753" y="1143000"/>
            <a:ext cx="73200" cy="1165800"/>
          </a:xfrm>
          <a:prstGeom prst="rect">
            <a:avLst/>
          </a:prstGeom>
          <a:solidFill>
            <a:srgbClr val="D97706"/>
          </a:solidFill>
          <a:ln w="12700" cap="flat" cmpd="sng">
            <a:solidFill>
              <a:srgbClr val="D977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566928" y="1234440"/>
            <a:ext cx="8229600" cy="2743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7706"/>
              </a:buClr>
              <a:buSzPts val="1400"/>
              <a:buFont typeface="Georgia"/>
              <a:buNone/>
            </a:pPr>
            <a:r>
              <a:rPr lang="en-US" sz="1400" b="1" i="0" u="none" strike="noStrike" cap="none">
                <a:solidFill>
                  <a:srgbClr val="D97706"/>
                </a:solidFill>
                <a:latin typeface="Georgia"/>
                <a:ea typeface="Georgia"/>
                <a:cs typeface="Georgia"/>
                <a:sym typeface="Georgia"/>
              </a:rPr>
              <a:t>Important — Scope Reminder</a:t>
            </a:r>
            <a:endParaRPr sz="1400" b="0" i="0" u="none" strike="noStrike" cap="none">
              <a:solidFill>
                <a:schemeClr val="dk1"/>
              </a:solidFill>
              <a:latin typeface="Calibri"/>
              <a:ea typeface="Calibri"/>
              <a:cs typeface="Calibri"/>
              <a:sym typeface="Calibri"/>
            </a:endParaRPr>
          </a:p>
        </p:txBody>
      </p:sp>
      <p:sp>
        <p:nvSpPr>
          <p:cNvPr id="656" name="Google Shape;656;p38"/>
          <p:cNvSpPr/>
          <p:nvPr/>
        </p:nvSpPr>
        <p:spPr>
          <a:xfrm>
            <a:off x="566928" y="1554480"/>
            <a:ext cx="8138160" cy="91440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Clr>
                <a:srgbClr val="2D2D2D"/>
              </a:buClr>
              <a:buSzPts val="1350"/>
              <a:buFont typeface=" Arial"/>
              <a:buNone/>
            </a:pPr>
            <a:r>
              <a:rPr lang="en-US" sz="1350" b="0" i="0" u="none" strike="noStrike" cap="none">
                <a:solidFill>
                  <a:srgbClr val="2D2D2D"/>
                </a:solidFill>
                <a:latin typeface=" Arial"/>
                <a:ea typeface=" Arial"/>
                <a:cs typeface=" Arial"/>
                <a:sym typeface=" Arial"/>
              </a:rPr>
              <a:t>You are not a medical provider. You do not diagnose. You do not prescribe. You do not override medical advice.</a:t>
            </a:r>
            <a:endParaRPr sz="1350" b="0" i="0" u="none" strike="noStrike" cap="none">
              <a:solidFill>
                <a:schemeClr val="dk1"/>
              </a:solidFill>
              <a:latin typeface="Calibri"/>
              <a:ea typeface="Calibri"/>
              <a:cs typeface="Calibri"/>
              <a:sym typeface="Calibri"/>
            </a:endParaRPr>
          </a:p>
        </p:txBody>
      </p:sp>
      <p:sp>
        <p:nvSpPr>
          <p:cNvPr id="657" name="Google Shape;657;p38"/>
          <p:cNvSpPr/>
          <p:nvPr/>
        </p:nvSpPr>
        <p:spPr>
          <a:xfrm>
            <a:off x="365750" y="2761499"/>
            <a:ext cx="8412600" cy="1857000"/>
          </a:xfrm>
          <a:prstGeom prst="rect">
            <a:avLst/>
          </a:prstGeom>
          <a:solidFill>
            <a:srgbClr val="F8F5FA"/>
          </a:solidFill>
          <a:ln w="12700" cap="flat" cmpd="sng">
            <a:solidFill>
              <a:srgbClr val="5E376C"/>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365690" y="2761499"/>
            <a:ext cx="73200" cy="18570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566928" y="2852928"/>
            <a:ext cx="8138160" cy="420624"/>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1450"/>
              <a:buFont typeface="Georgia"/>
              <a:buNone/>
            </a:pPr>
            <a:r>
              <a:rPr lang="en-US" sz="1450" b="1" i="0" u="none" strike="noStrike" cap="none">
                <a:solidFill>
                  <a:srgbClr val="5E376C"/>
                </a:solidFill>
                <a:latin typeface="Georgia"/>
                <a:ea typeface="Georgia"/>
                <a:cs typeface="Georgia"/>
                <a:sym typeface="Georgia"/>
              </a:rPr>
              <a:t>But you ARE an educated support person who knows when something is not right.</a:t>
            </a:r>
            <a:endParaRPr sz="1450" b="0" i="0" u="none" strike="noStrike" cap="none">
              <a:solidFill>
                <a:schemeClr val="dk1"/>
              </a:solidFill>
              <a:latin typeface="Calibri"/>
              <a:ea typeface="Calibri"/>
              <a:cs typeface="Calibri"/>
              <a:sym typeface="Calibri"/>
            </a:endParaRPr>
          </a:p>
        </p:txBody>
      </p:sp>
      <p:sp>
        <p:nvSpPr>
          <p:cNvPr id="660" name="Google Shape;660;p38"/>
          <p:cNvSpPr/>
          <p:nvPr/>
        </p:nvSpPr>
        <p:spPr>
          <a:xfrm>
            <a:off x="566928" y="3337560"/>
            <a:ext cx="8138160" cy="2743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D2D2D"/>
              </a:buClr>
              <a:buSzPts val="1350"/>
              <a:buFont typeface=" Arial"/>
              <a:buNone/>
            </a:pPr>
            <a:r>
              <a:rPr lang="en-US" sz="1350" b="0" i="0" u="none" strike="noStrike" cap="none">
                <a:solidFill>
                  <a:srgbClr val="2D2D2D"/>
                </a:solidFill>
                <a:latin typeface=" Arial"/>
                <a:ea typeface=" Arial"/>
                <a:cs typeface=" Arial"/>
                <a:sym typeface=" Arial"/>
              </a:rPr>
              <a:t>Sometimes that means calmly and clearly saying:</a:t>
            </a:r>
            <a:endParaRPr sz="1350" b="0" i="0" u="none" strike="noStrike" cap="none">
              <a:solidFill>
                <a:schemeClr val="dk1"/>
              </a:solidFill>
              <a:latin typeface="Calibri"/>
              <a:ea typeface="Calibri"/>
              <a:cs typeface="Calibri"/>
              <a:sym typeface="Calibri"/>
            </a:endParaRPr>
          </a:p>
        </p:txBody>
      </p:sp>
      <p:sp>
        <p:nvSpPr>
          <p:cNvPr id="661" name="Google Shape;661;p38"/>
          <p:cNvSpPr/>
          <p:nvPr/>
        </p:nvSpPr>
        <p:spPr>
          <a:xfrm>
            <a:off x="566928" y="3657600"/>
            <a:ext cx="813816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2000"/>
              <a:buFont typeface="Georgia"/>
              <a:buNone/>
            </a:pPr>
            <a:r>
              <a:rPr lang="en-US" sz="2000" b="1" i="1" u="none" strike="noStrike" cap="none">
                <a:solidFill>
                  <a:srgbClr val="5E376C"/>
                </a:solidFill>
                <a:latin typeface="Georgia"/>
                <a:ea typeface="Georgia"/>
                <a:cs typeface="Georgia"/>
                <a:sym typeface="Georgia"/>
              </a:rPr>
              <a:t>"We need to call your provider right now."</a:t>
            </a:r>
            <a:endParaRPr sz="2000" b="0" i="0" u="none" strike="noStrike" cap="none">
              <a:solidFill>
                <a:schemeClr val="dk1"/>
              </a:solidFill>
              <a:latin typeface="Calibri"/>
              <a:ea typeface="Calibri"/>
              <a:cs typeface="Calibri"/>
              <a:sym typeface="Calibri"/>
            </a:endParaRPr>
          </a:p>
        </p:txBody>
      </p:sp>
      <p:sp>
        <p:nvSpPr>
          <p:cNvPr id="662" name="Google Shape;662;p38"/>
          <p:cNvSpPr/>
          <p:nvPr/>
        </p:nvSpPr>
        <p:spPr>
          <a:xfrm>
            <a:off x="566928" y="4206240"/>
            <a:ext cx="8138160" cy="3200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00"/>
              <a:buFont typeface=" Arial"/>
              <a:buNone/>
            </a:pPr>
            <a:r>
              <a:rPr lang="en-US" sz="1300" b="0" i="0" u="none" strike="noStrike" cap="none">
                <a:solidFill>
                  <a:srgbClr val="6B6B6B"/>
                </a:solidFill>
                <a:latin typeface=" Arial"/>
                <a:ea typeface=" Arial"/>
                <a:cs typeface=" Arial"/>
                <a:sym typeface=" Arial"/>
              </a:rPr>
              <a:t>That is not overstepping. That is exactly what doulas do.</a:t>
            </a:r>
            <a:endParaRPr sz="1300" b="0" i="0" u="none" strike="noStrike" cap="none">
              <a:solidFill>
                <a:schemeClr val="dk1"/>
              </a:solidFill>
              <a:latin typeface="Calibri"/>
              <a:ea typeface="Calibri"/>
              <a:cs typeface="Calibri"/>
              <a:sym typeface="Calibri"/>
            </a:endParaRPr>
          </a:p>
        </p:txBody>
      </p:sp>
      <p:sp>
        <p:nvSpPr>
          <p:cNvPr id="663" name="Google Shape;663;p38"/>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Scope Reminder</a:t>
            </a:r>
            <a:endParaRPr sz="1200" b="0" i="0" u="none" strike="noStrike" cap="none">
              <a:solidFill>
                <a:schemeClr val="dk1"/>
              </a:solidFill>
              <a:latin typeface="Calibri"/>
              <a:ea typeface="Calibri"/>
              <a:cs typeface="Calibri"/>
              <a:sym typeface="Calibri"/>
            </a:endParaRPr>
          </a:p>
        </p:txBody>
      </p:sp>
      <p:sp>
        <p:nvSpPr>
          <p:cNvPr id="665" name="Google Shape;665;p38"/>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0"/>
        <p:cNvGrpSpPr/>
        <p:nvPr/>
      </p:nvGrpSpPr>
      <p:grpSpPr>
        <a:xfrm>
          <a:off x="0" y="0"/>
          <a:ext cx="0" cy="0"/>
          <a:chOff x="0" y="0"/>
          <a:chExt cx="0" cy="0"/>
        </a:xfrm>
      </p:grpSpPr>
      <p:sp>
        <p:nvSpPr>
          <p:cNvPr id="671" name="Google Shape;671;p39"/>
          <p:cNvSpPr/>
          <p:nvPr/>
        </p:nvSpPr>
        <p:spPr>
          <a:xfrm>
            <a:off x="0" y="-34636"/>
            <a:ext cx="3017520"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91440" y="1188720"/>
            <a:ext cx="2834640" cy="13716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FFFFFF"/>
              </a:buClr>
              <a:buSzPts val="2200"/>
              <a:buFont typeface="Georgia"/>
              <a:buNone/>
            </a:pPr>
            <a:r>
              <a:rPr lang="en-US" sz="2600" b="1" i="1">
                <a:solidFill>
                  <a:srgbClr val="FFFFFF"/>
                </a:solidFill>
                <a:latin typeface="Georgia"/>
                <a:ea typeface="Georgia"/>
                <a:cs typeface="Georgia"/>
                <a:sym typeface="Georgia"/>
              </a:rPr>
              <a:t>Preeclampsia</a:t>
            </a:r>
            <a:endParaRPr sz="3000" b="0" i="0" u="none" strike="noStrike" cap="none">
              <a:solidFill>
                <a:schemeClr val="dk1"/>
              </a:solidFill>
              <a:latin typeface="Calibri"/>
              <a:ea typeface="Calibri"/>
              <a:cs typeface="Calibri"/>
              <a:sym typeface="Calibri"/>
            </a:endParaRPr>
          </a:p>
        </p:txBody>
      </p:sp>
      <p:sp>
        <p:nvSpPr>
          <p:cNvPr id="673" name="Google Shape;673;p39"/>
          <p:cNvSpPr/>
          <p:nvPr/>
        </p:nvSpPr>
        <p:spPr>
          <a:xfrm>
            <a:off x="137160" y="2788920"/>
            <a:ext cx="2743200" cy="1097280"/>
          </a:xfrm>
          <a:prstGeom prst="rect">
            <a:avLst/>
          </a:prstGeom>
          <a:noFill/>
          <a:ln>
            <a:noFill/>
          </a:ln>
        </p:spPr>
        <p:txBody>
          <a:bodyPr spcFirstLastPara="1" wrap="square" lIns="0" tIns="0" rIns="0" bIns="0" anchor="t" anchorCtr="0">
            <a:noAutofit/>
          </a:bodyPr>
          <a:lstStyle/>
          <a:p>
            <a:pPr marL="0" lvl="0" indent="0" algn="ctr" rtl="0">
              <a:lnSpc>
                <a:spcPct val="130000"/>
              </a:lnSpc>
              <a:spcBef>
                <a:spcPts val="0"/>
              </a:spcBef>
              <a:spcAft>
                <a:spcPts val="0"/>
              </a:spcAft>
              <a:buClr>
                <a:schemeClr val="lt1"/>
              </a:buClr>
              <a:buSzPts val="2200"/>
              <a:buFont typeface="Georgia"/>
              <a:buNone/>
            </a:pPr>
            <a:r>
              <a:rPr lang="en-US" sz="2200" b="1" i="1">
                <a:solidFill>
                  <a:schemeClr val="lt1"/>
                </a:solidFill>
                <a:latin typeface="Georgia"/>
                <a:ea typeface="Georgia"/>
                <a:cs typeface="Georgia"/>
                <a:sym typeface="Georgia"/>
              </a:rPr>
              <a:t>5–8%</a:t>
            </a:r>
            <a:endParaRPr sz="2200">
              <a:solidFill>
                <a:schemeClr val="dk1"/>
              </a:solidFill>
              <a:latin typeface="Calibri"/>
              <a:ea typeface="Calibri"/>
              <a:cs typeface="Calibri"/>
              <a:sym typeface="Calibri"/>
            </a:endParaRPr>
          </a:p>
          <a:p>
            <a:pPr marL="0" lvl="0" indent="0" algn="ctr" rtl="0">
              <a:lnSpc>
                <a:spcPct val="130000"/>
              </a:lnSpc>
              <a:spcBef>
                <a:spcPts val="0"/>
              </a:spcBef>
              <a:spcAft>
                <a:spcPts val="0"/>
              </a:spcAft>
              <a:buClr>
                <a:schemeClr val="lt1"/>
              </a:buClr>
              <a:buSzPts val="2200"/>
              <a:buFont typeface="Georgia"/>
              <a:buNone/>
            </a:pPr>
            <a:r>
              <a:rPr lang="en-US" sz="2200" b="1" i="1">
                <a:solidFill>
                  <a:schemeClr val="lt1"/>
                </a:solidFill>
                <a:latin typeface="Georgia"/>
                <a:ea typeface="Georgia"/>
                <a:cs typeface="Georgia"/>
                <a:sym typeface="Georgia"/>
              </a:rPr>
              <a:t>of all</a:t>
            </a:r>
            <a:endParaRPr sz="2200">
              <a:solidFill>
                <a:schemeClr val="dk1"/>
              </a:solidFill>
              <a:latin typeface="Calibri"/>
              <a:ea typeface="Calibri"/>
              <a:cs typeface="Calibri"/>
              <a:sym typeface="Calibri"/>
            </a:endParaRPr>
          </a:p>
          <a:p>
            <a:pPr marL="0" lvl="0" indent="0" algn="ctr" rtl="0">
              <a:lnSpc>
                <a:spcPct val="130000"/>
              </a:lnSpc>
              <a:spcBef>
                <a:spcPts val="0"/>
              </a:spcBef>
              <a:spcAft>
                <a:spcPts val="0"/>
              </a:spcAft>
              <a:buClr>
                <a:schemeClr val="lt1"/>
              </a:buClr>
              <a:buSzPts val="2200"/>
              <a:buFont typeface="Georgia"/>
              <a:buNone/>
            </a:pPr>
            <a:r>
              <a:rPr lang="en-US" sz="2200" b="1" i="1">
                <a:solidFill>
                  <a:schemeClr val="lt1"/>
                </a:solidFill>
                <a:latin typeface="Georgia"/>
                <a:ea typeface="Calibri"/>
                <a:cs typeface="Calibri"/>
                <a:sym typeface="Georgia"/>
              </a:rPr>
              <a:t>pregnancies</a:t>
            </a:r>
            <a:endParaRPr sz="2200">
              <a:solidFill>
                <a:schemeClr val="dk1"/>
              </a:solidFill>
              <a:latin typeface="Calibri"/>
              <a:ea typeface="Calibri"/>
              <a:cs typeface="Calibri"/>
              <a:sym typeface="Calibri"/>
            </a:endParaRPr>
          </a:p>
          <a:p>
            <a:pPr marL="0" marR="0" lvl="0" indent="0" algn="ctr" rtl="0">
              <a:lnSpc>
                <a:spcPct val="135000"/>
              </a:lnSpc>
              <a:spcBef>
                <a:spcPts val="0"/>
              </a:spcBef>
              <a:spcAft>
                <a:spcPts val="0"/>
              </a:spcAft>
              <a:buClr>
                <a:srgbClr val="B8A0C0"/>
              </a:buClr>
              <a:buSzPts val="1300"/>
              <a:buFont typeface=" Arial"/>
              <a:buNone/>
            </a:pPr>
            <a:endParaRPr sz="1300">
              <a:solidFill>
                <a:srgbClr val="B8A0C0"/>
              </a:solidFill>
              <a:latin typeface=" Arial"/>
              <a:ea typeface=" Arial"/>
              <a:cs typeface=" Arial"/>
              <a:sym typeface=" Arial"/>
            </a:endParaRPr>
          </a:p>
        </p:txBody>
      </p:sp>
      <p:sp>
        <p:nvSpPr>
          <p:cNvPr id="674" name="Google Shape;674;p39"/>
          <p:cNvSpPr/>
          <p:nvPr/>
        </p:nvSpPr>
        <p:spPr>
          <a:xfrm>
            <a:off x="3182112" y="164592"/>
            <a:ext cx="585216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PREECLAMPSIA  ·  A LIFE-THREATENING COMPLICATION</a:t>
            </a:r>
            <a:endParaRPr sz="1200" b="0" i="0" u="none" strike="noStrike" cap="none">
              <a:solidFill>
                <a:schemeClr val="dk1"/>
              </a:solidFill>
              <a:latin typeface="Calibri"/>
              <a:ea typeface="Calibri"/>
              <a:cs typeface="Calibri"/>
              <a:sym typeface="Calibri"/>
            </a:endParaRPr>
          </a:p>
        </p:txBody>
      </p:sp>
      <p:sp>
        <p:nvSpPr>
          <p:cNvPr id="675" name="Google Shape;675;p39"/>
          <p:cNvSpPr/>
          <p:nvPr/>
        </p:nvSpPr>
        <p:spPr>
          <a:xfrm>
            <a:off x="3182112" y="402336"/>
            <a:ext cx="5852160" cy="47548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600"/>
              <a:buFont typeface="Georgia"/>
              <a:buNone/>
            </a:pPr>
            <a:r>
              <a:rPr lang="en-US" sz="2600" b="1" i="0" u="none" strike="noStrike" cap="none">
                <a:solidFill>
                  <a:srgbClr val="5E376C"/>
                </a:solidFill>
                <a:latin typeface="Georgia"/>
                <a:ea typeface="Georgia"/>
                <a:cs typeface="Georgia"/>
                <a:sym typeface="Georgia"/>
              </a:rPr>
              <a:t>What It Is</a:t>
            </a:r>
            <a:endParaRPr sz="2600" b="0" i="0" u="none" strike="noStrike" cap="none">
              <a:solidFill>
                <a:schemeClr val="dk1"/>
              </a:solidFill>
              <a:latin typeface="Calibri"/>
              <a:ea typeface="Calibri"/>
              <a:cs typeface="Calibri"/>
              <a:sym typeface="Calibri"/>
            </a:endParaRPr>
          </a:p>
        </p:txBody>
      </p:sp>
      <p:sp>
        <p:nvSpPr>
          <p:cNvPr id="676" name="Google Shape;676;p39"/>
          <p:cNvSpPr/>
          <p:nvPr/>
        </p:nvSpPr>
        <p:spPr>
          <a:xfrm>
            <a:off x="3090672" y="987552"/>
            <a:ext cx="5760720" cy="123444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3090672" y="987552"/>
            <a:ext cx="73152" cy="123444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273552" y="1078992"/>
            <a:ext cx="5394960" cy="105156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2D2D2D"/>
              </a:buClr>
              <a:buSzPts val="1300"/>
              <a:buFont typeface=" Arial"/>
              <a:buNone/>
            </a:pPr>
            <a:r>
              <a:rPr lang="en-US" sz="1300" b="0" i="0" u="none" strike="noStrike" cap="none">
                <a:solidFill>
                  <a:srgbClr val="2D2D2D"/>
                </a:solidFill>
                <a:latin typeface=" Arial"/>
                <a:ea typeface=" Arial"/>
                <a:cs typeface=" Arial"/>
                <a:sym typeface=" Arial"/>
              </a:rPr>
              <a:t>High blood pressure (≥140/90) developing after 20 weeks of pregnancy, with signs of organ stress — protein in urine, liver dysfunction, kidney problems, or low platelets.</a:t>
            </a:r>
            <a:endParaRPr sz="1300" b="0" i="0" u="none" strike="noStrike" cap="none">
              <a:solidFill>
                <a:schemeClr val="dk1"/>
              </a:solidFill>
              <a:latin typeface="Calibri"/>
              <a:ea typeface="Calibri"/>
              <a:cs typeface="Calibri"/>
              <a:sym typeface="Calibri"/>
            </a:endParaRPr>
          </a:p>
        </p:txBody>
      </p:sp>
      <p:sp>
        <p:nvSpPr>
          <p:cNvPr id="679" name="Google Shape;679;p39"/>
          <p:cNvSpPr/>
          <p:nvPr/>
        </p:nvSpPr>
        <p:spPr>
          <a:xfrm>
            <a:off x="3090672" y="2359152"/>
            <a:ext cx="5760720" cy="2450592"/>
          </a:xfrm>
          <a:prstGeom prst="rect">
            <a:avLst/>
          </a:prstGeom>
          <a:solidFill>
            <a:srgbClr val="F0F9FF"/>
          </a:solidFill>
          <a:ln w="12700" cap="flat" cmpd="sng">
            <a:solidFill>
              <a:srgbClr val="0284C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3090672" y="2359152"/>
            <a:ext cx="73152" cy="2450592"/>
          </a:xfrm>
          <a:prstGeom prst="rect">
            <a:avLst/>
          </a:prstGeom>
          <a:solidFill>
            <a:srgbClr val="0284C7"/>
          </a:solidFill>
          <a:ln w="12700" cap="flat" cmpd="sng">
            <a:solidFill>
              <a:srgbClr val="028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3273552" y="2450592"/>
            <a:ext cx="548640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284C7"/>
              </a:buClr>
              <a:buSzPts val="1100"/>
              <a:buFont typeface=" Arial"/>
              <a:buNone/>
            </a:pPr>
            <a:r>
              <a:rPr lang="en-US" sz="1200" b="1" i="0" u="none" strike="noStrike" cap="none">
                <a:solidFill>
                  <a:srgbClr val="0284C7"/>
                </a:solidFill>
                <a:latin typeface=" Arial"/>
                <a:ea typeface=" Arial"/>
                <a:cs typeface=" Arial"/>
                <a:sym typeface=" Arial"/>
              </a:rPr>
              <a:t>Clinical Note</a:t>
            </a:r>
            <a:endParaRPr sz="1200" b="0" i="0" u="none" strike="noStrike" cap="none">
              <a:solidFill>
                <a:schemeClr val="dk1"/>
              </a:solidFill>
              <a:latin typeface="Calibri"/>
              <a:ea typeface="Calibri"/>
              <a:cs typeface="Calibri"/>
              <a:sym typeface="Calibri"/>
            </a:endParaRPr>
          </a:p>
        </p:txBody>
      </p:sp>
      <p:sp>
        <p:nvSpPr>
          <p:cNvPr id="682" name="Google Shape;682;p39"/>
          <p:cNvSpPr/>
          <p:nvPr/>
        </p:nvSpPr>
        <p:spPr>
          <a:xfrm>
            <a:off x="3273552" y="2743200"/>
            <a:ext cx="5440680" cy="1956816"/>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00"/>
              <a:buFont typeface=" Arial"/>
              <a:buChar char="•"/>
            </a:pPr>
            <a:r>
              <a:rPr lang="en-US" sz="1300" b="0" i="0" u="none" strike="noStrike" cap="none">
                <a:solidFill>
                  <a:srgbClr val="2D2D2D"/>
                </a:solidFill>
                <a:latin typeface=" Arial"/>
                <a:ea typeface=" Arial"/>
                <a:cs typeface=" Arial"/>
                <a:sym typeface=" Arial"/>
              </a:rPr>
              <a:t>Severe signs: BP 160/110 or higher → stroke risk goes way up</a:t>
            </a:r>
            <a:endParaRPr sz="13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00"/>
              <a:buFont typeface=" Arial"/>
              <a:buChar char="•"/>
            </a:pPr>
            <a:r>
              <a:rPr lang="en-US" sz="1300" b="0" i="0" u="none" strike="noStrike" cap="none">
                <a:solidFill>
                  <a:srgbClr val="2D2D2D"/>
                </a:solidFill>
                <a:latin typeface=" Arial"/>
                <a:ea typeface=" Arial"/>
                <a:cs typeface=" Arial"/>
                <a:sym typeface=" Arial"/>
              </a:rPr>
              <a:t>The only cure is having the baby — everything else just buys time</a:t>
            </a:r>
            <a:endParaRPr sz="13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00"/>
              <a:buFont typeface=" Arial"/>
              <a:buChar char="•"/>
            </a:pPr>
            <a:r>
              <a:rPr lang="en-US" sz="1300" b="0" i="0" u="none" strike="noStrike" cap="none">
                <a:solidFill>
                  <a:srgbClr val="2D2D2D"/>
                </a:solidFill>
                <a:latin typeface=" Arial"/>
                <a:ea typeface=" Arial"/>
                <a:cs typeface=" Arial"/>
                <a:sym typeface=" Arial"/>
              </a:rPr>
              <a:t>HELLP syndrome — a worse version, hits 10–20% of severe cases</a:t>
            </a:r>
            <a:endParaRPr sz="13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00"/>
              <a:buFont typeface=" Arial"/>
              <a:buChar char="•"/>
            </a:pPr>
            <a:r>
              <a:rPr lang="en-US" sz="1300" b="0" i="0" u="none" strike="noStrike" cap="none">
                <a:solidFill>
                  <a:srgbClr val="2D2D2D"/>
                </a:solidFill>
                <a:latin typeface=" Arial"/>
                <a:ea typeface=" Arial"/>
                <a:cs typeface=" Arial"/>
                <a:sym typeface=" Arial"/>
              </a:rPr>
              <a:t>Can show up AFTER birth — up to 6 weeks postpartum</a:t>
            </a:r>
            <a:endParaRPr sz="1300" b="0" i="0" u="none" strike="noStrike" cap="none">
              <a:solidFill>
                <a:schemeClr val="dk1"/>
              </a:solidFill>
              <a:latin typeface="Calibri"/>
              <a:ea typeface="Calibri"/>
              <a:cs typeface="Calibri"/>
              <a:sym typeface="Calibri"/>
            </a:endParaRPr>
          </a:p>
        </p:txBody>
      </p:sp>
      <p:sp>
        <p:nvSpPr>
          <p:cNvPr id="683" name="Google Shape;683;p39"/>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Preeclampsia: What It Is</a:t>
            </a:r>
            <a:endParaRPr sz="1200" b="0" i="0" u="none" strike="noStrike" cap="none">
              <a:solidFill>
                <a:schemeClr val="dk1"/>
              </a:solidFill>
              <a:latin typeface="Calibri"/>
              <a:ea typeface="Calibri"/>
              <a:cs typeface="Calibri"/>
              <a:sym typeface="Calibri"/>
            </a:endParaRPr>
          </a:p>
        </p:txBody>
      </p:sp>
      <p:sp>
        <p:nvSpPr>
          <p:cNvPr id="685" name="Google Shape;685;p39"/>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0"/>
          <p:cNvSpPr/>
          <p:nvPr/>
        </p:nvSpPr>
        <p:spPr>
          <a:xfrm>
            <a:off x="0" y="0"/>
            <a:ext cx="9144000" cy="5143500"/>
          </a:xfrm>
          <a:prstGeom prst="rect">
            <a:avLst/>
          </a:prstGeom>
          <a:solidFill>
            <a:srgbClr val="1C0A2B"/>
          </a:solidFill>
          <a:ln w="12700" cap="flat" cmpd="sng">
            <a:solidFill>
              <a:srgbClr val="1C0A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0" y="5088636"/>
            <a:ext cx="9144000" cy="54864"/>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365760" y="164592"/>
            <a:ext cx="8412480" cy="2377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1000"/>
              <a:buFont typeface=" Arial"/>
              <a:buNone/>
            </a:pPr>
            <a:r>
              <a:rPr lang="en-US" sz="1200" b="0" i="0" u="none" strike="noStrike" cap="none">
                <a:solidFill>
                  <a:srgbClr val="D4BADD"/>
                </a:solidFill>
                <a:latin typeface=" Arial"/>
                <a:ea typeface=" Arial"/>
                <a:cs typeface=" Arial"/>
                <a:sym typeface=" Arial"/>
              </a:rPr>
              <a:t>WARNING SIGNS  ·  MEMORIZE THESE COLD</a:t>
            </a:r>
            <a:endParaRPr sz="1200" b="0" i="0" u="none" strike="noStrike" cap="none">
              <a:solidFill>
                <a:schemeClr val="dk1"/>
              </a:solidFill>
              <a:latin typeface="Calibri"/>
              <a:ea typeface="Calibri"/>
              <a:cs typeface="Calibri"/>
              <a:sym typeface="Calibri"/>
            </a:endParaRPr>
          </a:p>
        </p:txBody>
      </p:sp>
      <p:sp>
        <p:nvSpPr>
          <p:cNvPr id="694" name="Google Shape;694;p40"/>
          <p:cNvSpPr/>
          <p:nvPr/>
        </p:nvSpPr>
        <p:spPr>
          <a:xfrm>
            <a:off x="365760" y="457200"/>
            <a:ext cx="8412480" cy="4023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Georgia"/>
              <a:buNone/>
            </a:pPr>
            <a:r>
              <a:rPr lang="en-US" sz="2200" b="1" i="0" u="none" strike="noStrike" cap="none">
                <a:solidFill>
                  <a:srgbClr val="FFFFFF"/>
                </a:solidFill>
                <a:latin typeface="Georgia"/>
                <a:ea typeface="Georgia"/>
                <a:cs typeface="Georgia"/>
                <a:sym typeface="Georgia"/>
              </a:rPr>
              <a:t>Every doula must know these.</a:t>
            </a:r>
            <a:endParaRPr sz="2200" b="0" i="0" u="none" strike="noStrike" cap="none">
              <a:solidFill>
                <a:schemeClr val="dk1"/>
              </a:solidFill>
              <a:latin typeface="Calibri"/>
              <a:ea typeface="Calibri"/>
              <a:cs typeface="Calibri"/>
              <a:sym typeface="Calibri"/>
            </a:endParaRPr>
          </a:p>
        </p:txBody>
      </p:sp>
      <p:sp>
        <p:nvSpPr>
          <p:cNvPr id="695" name="Google Shape;695;p40"/>
          <p:cNvSpPr/>
          <p:nvPr/>
        </p:nvSpPr>
        <p:spPr>
          <a:xfrm>
            <a:off x="256032" y="98755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256032" y="111556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01</a:t>
            </a:r>
            <a:endParaRPr sz="2200" b="0" i="0" u="none" strike="noStrike" cap="none">
              <a:solidFill>
                <a:schemeClr val="dk1"/>
              </a:solidFill>
              <a:latin typeface="Calibri"/>
              <a:ea typeface="Calibri"/>
              <a:cs typeface="Calibri"/>
              <a:sym typeface="Calibri"/>
            </a:endParaRPr>
          </a:p>
        </p:txBody>
      </p:sp>
      <p:sp>
        <p:nvSpPr>
          <p:cNvPr id="697" name="Google Shape;697;p40"/>
          <p:cNvSpPr/>
          <p:nvPr/>
        </p:nvSpPr>
        <p:spPr>
          <a:xfrm>
            <a:off x="256032" y="151790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Severe </a:t>
            </a:r>
            <a:endParaRPr sz="1500" b="1" i="0" u="none" strike="noStrike" cap="none">
              <a:solidFill>
                <a:srgbClr val="FFFFFF"/>
              </a:solidFill>
              <a:latin typeface="Georgia"/>
              <a:ea typeface="Georgia"/>
              <a:cs typeface="Georgia"/>
              <a:sym typeface="Georgia"/>
            </a:endParaRPr>
          </a:p>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Persistent Headache</a:t>
            </a:r>
            <a:endParaRPr sz="1500" b="0" i="0" u="none" strike="noStrike" cap="none">
              <a:solidFill>
                <a:schemeClr val="dk1"/>
              </a:solidFill>
              <a:latin typeface="Calibri"/>
              <a:ea typeface="Calibri"/>
              <a:cs typeface="Calibri"/>
              <a:sym typeface="Calibri"/>
            </a:endParaRPr>
          </a:p>
        </p:txBody>
      </p:sp>
      <p:sp>
        <p:nvSpPr>
          <p:cNvPr id="698" name="Google Shape;698;p40"/>
          <p:cNvSpPr/>
          <p:nvPr/>
        </p:nvSpPr>
        <p:spPr>
          <a:xfrm>
            <a:off x="256032" y="230428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Not responding to Tylenol</a:t>
            </a:r>
            <a:endParaRPr sz="1200" b="0" i="0" u="none" strike="noStrike" cap="none">
              <a:solidFill>
                <a:schemeClr val="dk1"/>
              </a:solidFill>
              <a:latin typeface="Calibri"/>
              <a:ea typeface="Calibri"/>
              <a:cs typeface="Calibri"/>
              <a:sym typeface="Calibri"/>
            </a:endParaRPr>
          </a:p>
        </p:txBody>
      </p:sp>
      <p:sp>
        <p:nvSpPr>
          <p:cNvPr id="699" name="Google Shape;699;p40"/>
          <p:cNvSpPr/>
          <p:nvPr/>
        </p:nvSpPr>
        <p:spPr>
          <a:xfrm>
            <a:off x="3136392" y="98755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3136392" y="111556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02</a:t>
            </a:r>
            <a:endParaRPr sz="2200" b="0" i="0" u="none" strike="noStrike" cap="none">
              <a:solidFill>
                <a:schemeClr val="dk1"/>
              </a:solidFill>
              <a:latin typeface="Calibri"/>
              <a:ea typeface="Calibri"/>
              <a:cs typeface="Calibri"/>
              <a:sym typeface="Calibri"/>
            </a:endParaRPr>
          </a:p>
        </p:txBody>
      </p:sp>
      <p:sp>
        <p:nvSpPr>
          <p:cNvPr id="701" name="Google Shape;701;p40"/>
          <p:cNvSpPr/>
          <p:nvPr/>
        </p:nvSpPr>
        <p:spPr>
          <a:xfrm>
            <a:off x="3136392" y="151790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Vision Changes</a:t>
            </a:r>
            <a:endParaRPr sz="1500" b="0" i="0" u="none" strike="noStrike" cap="none">
              <a:solidFill>
                <a:schemeClr val="dk1"/>
              </a:solidFill>
              <a:latin typeface="Calibri"/>
              <a:ea typeface="Calibri"/>
              <a:cs typeface="Calibri"/>
              <a:sym typeface="Calibri"/>
            </a:endParaRPr>
          </a:p>
        </p:txBody>
      </p:sp>
      <p:sp>
        <p:nvSpPr>
          <p:cNvPr id="702" name="Google Shape;702;p40"/>
          <p:cNvSpPr/>
          <p:nvPr/>
        </p:nvSpPr>
        <p:spPr>
          <a:xfrm>
            <a:off x="3136392" y="230428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Blurred, spots, flashing lights</a:t>
            </a:r>
            <a:endParaRPr sz="1200" b="0" i="0" u="none" strike="noStrike" cap="none">
              <a:solidFill>
                <a:schemeClr val="dk1"/>
              </a:solidFill>
              <a:latin typeface="Calibri"/>
              <a:ea typeface="Calibri"/>
              <a:cs typeface="Calibri"/>
              <a:sym typeface="Calibri"/>
            </a:endParaRPr>
          </a:p>
        </p:txBody>
      </p:sp>
      <p:sp>
        <p:nvSpPr>
          <p:cNvPr id="703" name="Google Shape;703;p40"/>
          <p:cNvSpPr/>
          <p:nvPr/>
        </p:nvSpPr>
        <p:spPr>
          <a:xfrm>
            <a:off x="6016752" y="98755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6016752" y="111556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03</a:t>
            </a:r>
            <a:endParaRPr sz="2200" b="0" i="0" u="none" strike="noStrike" cap="none">
              <a:solidFill>
                <a:schemeClr val="dk1"/>
              </a:solidFill>
              <a:latin typeface="Calibri"/>
              <a:ea typeface="Calibri"/>
              <a:cs typeface="Calibri"/>
              <a:sym typeface="Calibri"/>
            </a:endParaRPr>
          </a:p>
        </p:txBody>
      </p:sp>
      <p:sp>
        <p:nvSpPr>
          <p:cNvPr id="705" name="Google Shape;705;p40"/>
          <p:cNvSpPr/>
          <p:nvPr/>
        </p:nvSpPr>
        <p:spPr>
          <a:xfrm>
            <a:off x="6016752" y="151790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Upper Abdominal Pain</a:t>
            </a:r>
            <a:endParaRPr sz="1500" b="0" i="0" u="none" strike="noStrike" cap="none">
              <a:solidFill>
                <a:schemeClr val="dk1"/>
              </a:solidFill>
              <a:latin typeface="Calibri"/>
              <a:ea typeface="Calibri"/>
              <a:cs typeface="Calibri"/>
              <a:sym typeface="Calibri"/>
            </a:endParaRPr>
          </a:p>
        </p:txBody>
      </p:sp>
      <p:sp>
        <p:nvSpPr>
          <p:cNvPr id="706" name="Google Shape;706;p40"/>
          <p:cNvSpPr/>
          <p:nvPr/>
        </p:nvSpPr>
        <p:spPr>
          <a:xfrm>
            <a:off x="6016752" y="230428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Especially on the right side</a:t>
            </a:r>
            <a:endParaRPr sz="1200" b="0" i="0" u="none" strike="noStrike" cap="none">
              <a:solidFill>
                <a:schemeClr val="dk1"/>
              </a:solidFill>
              <a:latin typeface="Calibri"/>
              <a:ea typeface="Calibri"/>
              <a:cs typeface="Calibri"/>
              <a:sym typeface="Calibri"/>
            </a:endParaRPr>
          </a:p>
        </p:txBody>
      </p:sp>
      <p:sp>
        <p:nvSpPr>
          <p:cNvPr id="707" name="Google Shape;707;p40"/>
          <p:cNvSpPr/>
          <p:nvPr/>
        </p:nvSpPr>
        <p:spPr>
          <a:xfrm>
            <a:off x="256032" y="299923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256032" y="312724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04</a:t>
            </a:r>
            <a:endParaRPr sz="2200" b="0" i="0" u="none" strike="noStrike" cap="none">
              <a:solidFill>
                <a:schemeClr val="dk1"/>
              </a:solidFill>
              <a:latin typeface="Calibri"/>
              <a:ea typeface="Calibri"/>
              <a:cs typeface="Calibri"/>
              <a:sym typeface="Calibri"/>
            </a:endParaRPr>
          </a:p>
        </p:txBody>
      </p:sp>
      <p:sp>
        <p:nvSpPr>
          <p:cNvPr id="709" name="Google Shape;709;p40"/>
          <p:cNvSpPr/>
          <p:nvPr/>
        </p:nvSpPr>
        <p:spPr>
          <a:xfrm>
            <a:off x="256032" y="352958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Sudden Severe Swelling</a:t>
            </a:r>
            <a:endParaRPr sz="1500" b="0" i="0" u="none" strike="noStrike" cap="none">
              <a:solidFill>
                <a:schemeClr val="dk1"/>
              </a:solidFill>
              <a:latin typeface="Calibri"/>
              <a:ea typeface="Calibri"/>
              <a:cs typeface="Calibri"/>
              <a:sym typeface="Calibri"/>
            </a:endParaRPr>
          </a:p>
        </p:txBody>
      </p:sp>
      <p:sp>
        <p:nvSpPr>
          <p:cNvPr id="710" name="Google Shape;710;p40"/>
          <p:cNvSpPr/>
          <p:nvPr/>
        </p:nvSpPr>
        <p:spPr>
          <a:xfrm>
            <a:off x="256032" y="431596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Face, hands, around the eyes</a:t>
            </a:r>
            <a:endParaRPr sz="1200" b="0" i="0" u="none" strike="noStrike" cap="none">
              <a:solidFill>
                <a:schemeClr val="dk1"/>
              </a:solidFill>
              <a:latin typeface="Calibri"/>
              <a:ea typeface="Calibri"/>
              <a:cs typeface="Calibri"/>
              <a:sym typeface="Calibri"/>
            </a:endParaRPr>
          </a:p>
        </p:txBody>
      </p:sp>
      <p:sp>
        <p:nvSpPr>
          <p:cNvPr id="711" name="Google Shape;711;p40"/>
          <p:cNvSpPr/>
          <p:nvPr/>
        </p:nvSpPr>
        <p:spPr>
          <a:xfrm>
            <a:off x="3136392" y="299923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3136392" y="312724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05</a:t>
            </a:r>
            <a:endParaRPr sz="2200" b="0" i="0" u="none" strike="noStrike" cap="none">
              <a:solidFill>
                <a:schemeClr val="dk1"/>
              </a:solidFill>
              <a:latin typeface="Calibri"/>
              <a:ea typeface="Calibri"/>
              <a:cs typeface="Calibri"/>
              <a:sym typeface="Calibri"/>
            </a:endParaRPr>
          </a:p>
        </p:txBody>
      </p:sp>
      <p:sp>
        <p:nvSpPr>
          <p:cNvPr id="713" name="Google Shape;713;p40"/>
          <p:cNvSpPr/>
          <p:nvPr/>
        </p:nvSpPr>
        <p:spPr>
          <a:xfrm>
            <a:off x="3136392" y="352958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New Nausea or Vomiting</a:t>
            </a:r>
            <a:endParaRPr sz="1500" b="0" i="0" u="none" strike="noStrike" cap="none">
              <a:solidFill>
                <a:schemeClr val="dk1"/>
              </a:solidFill>
              <a:latin typeface="Calibri"/>
              <a:ea typeface="Calibri"/>
              <a:cs typeface="Calibri"/>
              <a:sym typeface="Calibri"/>
            </a:endParaRPr>
          </a:p>
        </p:txBody>
      </p:sp>
      <p:sp>
        <p:nvSpPr>
          <p:cNvPr id="714" name="Google Shape;714;p40"/>
          <p:cNvSpPr/>
          <p:nvPr/>
        </p:nvSpPr>
        <p:spPr>
          <a:xfrm>
            <a:off x="3136392" y="431596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Onset in the third trimester</a:t>
            </a:r>
            <a:endParaRPr sz="1200" b="0" i="0" u="none" strike="noStrike" cap="none">
              <a:solidFill>
                <a:schemeClr val="dk1"/>
              </a:solidFill>
              <a:latin typeface="Calibri"/>
              <a:ea typeface="Calibri"/>
              <a:cs typeface="Calibri"/>
              <a:sym typeface="Calibri"/>
            </a:endParaRPr>
          </a:p>
        </p:txBody>
      </p:sp>
      <p:sp>
        <p:nvSpPr>
          <p:cNvPr id="715" name="Google Shape;715;p40"/>
          <p:cNvSpPr/>
          <p:nvPr/>
        </p:nvSpPr>
        <p:spPr>
          <a:xfrm>
            <a:off x="6016752" y="2999232"/>
            <a:ext cx="2743200" cy="1828800"/>
          </a:xfrm>
          <a:prstGeom prst="rect">
            <a:avLst/>
          </a:prstGeom>
          <a:solidFill>
            <a:srgbClr val="5E376C"/>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6016752" y="3127248"/>
            <a:ext cx="2743200" cy="34747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06</a:t>
            </a:r>
            <a:endParaRPr sz="2200" b="0" i="0" u="none" strike="noStrike" cap="none">
              <a:solidFill>
                <a:schemeClr val="dk1"/>
              </a:solidFill>
              <a:latin typeface="Calibri"/>
              <a:ea typeface="Calibri"/>
              <a:cs typeface="Calibri"/>
              <a:sym typeface="Calibri"/>
            </a:endParaRPr>
          </a:p>
        </p:txBody>
      </p:sp>
      <p:sp>
        <p:nvSpPr>
          <p:cNvPr id="717" name="Google Shape;717;p40"/>
          <p:cNvSpPr/>
          <p:nvPr/>
        </p:nvSpPr>
        <p:spPr>
          <a:xfrm>
            <a:off x="6016752" y="3529584"/>
            <a:ext cx="2743200" cy="658368"/>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FFFFFF"/>
              </a:buClr>
              <a:buSzPts val="1500"/>
              <a:buFont typeface="Georgia"/>
              <a:buNone/>
            </a:pPr>
            <a:r>
              <a:rPr lang="en-US" sz="1500" b="1" i="0" u="none" strike="noStrike" cap="none">
                <a:solidFill>
                  <a:srgbClr val="FFFFFF"/>
                </a:solidFill>
                <a:latin typeface="Georgia"/>
                <a:ea typeface="Georgia"/>
                <a:cs typeface="Georgia"/>
                <a:sym typeface="Georgia"/>
              </a:rPr>
              <a:t>Decreased Fetal Movement</a:t>
            </a:r>
            <a:endParaRPr sz="1500" b="0" i="0" u="none" strike="noStrike" cap="none">
              <a:solidFill>
                <a:schemeClr val="dk1"/>
              </a:solidFill>
              <a:latin typeface="Calibri"/>
              <a:ea typeface="Calibri"/>
              <a:cs typeface="Calibri"/>
              <a:sym typeface="Calibri"/>
            </a:endParaRPr>
          </a:p>
        </p:txBody>
      </p:sp>
      <p:sp>
        <p:nvSpPr>
          <p:cNvPr id="718" name="Google Shape;718;p40"/>
          <p:cNvSpPr/>
          <p:nvPr/>
        </p:nvSpPr>
        <p:spPr>
          <a:xfrm>
            <a:off x="6016752" y="4315968"/>
            <a:ext cx="2743200" cy="40233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8A0C0"/>
              </a:buClr>
              <a:buSzPts val="1150"/>
              <a:buFont typeface=" Arial"/>
              <a:buNone/>
            </a:pPr>
            <a:r>
              <a:rPr lang="en-US" sz="1200" b="0" i="0" u="none" strike="noStrike" cap="none">
                <a:solidFill>
                  <a:srgbClr val="B8A0C0"/>
                </a:solidFill>
                <a:latin typeface=" Arial"/>
                <a:ea typeface=" Arial"/>
                <a:cs typeface=" Arial"/>
                <a:sym typeface=" Arial"/>
              </a:rPr>
              <a:t>Always take seriously</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3"/>
        <p:cNvGrpSpPr/>
        <p:nvPr/>
      </p:nvGrpSpPr>
      <p:grpSpPr>
        <a:xfrm>
          <a:off x="0" y="0"/>
          <a:ext cx="0" cy="0"/>
          <a:chOff x="0" y="0"/>
          <a:chExt cx="0" cy="0"/>
        </a:xfrm>
      </p:grpSpPr>
      <p:sp>
        <p:nvSpPr>
          <p:cNvPr id="724" name="Google Shape;724;p41"/>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PREECLAMPSIA  ·  TREATMENT &amp; POSTPARTUM RISK</a:t>
            </a:r>
            <a:endParaRPr sz="1200" b="0" i="0" u="none" strike="noStrike" cap="none">
              <a:solidFill>
                <a:schemeClr val="dk1"/>
              </a:solidFill>
              <a:latin typeface="Calibri"/>
              <a:ea typeface="Calibri"/>
              <a:cs typeface="Calibri"/>
              <a:sym typeface="Calibri"/>
            </a:endParaRPr>
          </a:p>
        </p:txBody>
      </p:sp>
      <p:sp>
        <p:nvSpPr>
          <p:cNvPr id="725" name="Google Shape;725;p41"/>
          <p:cNvSpPr/>
          <p:nvPr/>
        </p:nvSpPr>
        <p:spPr>
          <a:xfrm>
            <a:off x="411455" y="56681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What Happens After Diagnosis</a:t>
            </a:r>
            <a:endParaRPr sz="2000" b="0" i="0" u="none" strike="noStrike" cap="none">
              <a:solidFill>
                <a:schemeClr val="dk1"/>
              </a:solidFill>
              <a:latin typeface="Calibri"/>
              <a:ea typeface="Calibri"/>
              <a:cs typeface="Calibri"/>
              <a:sym typeface="Calibri"/>
            </a:endParaRPr>
          </a:p>
        </p:txBody>
      </p:sp>
      <p:sp>
        <p:nvSpPr>
          <p:cNvPr id="726" name="Google Shape;726;p41"/>
          <p:cNvSpPr/>
          <p:nvPr/>
        </p:nvSpPr>
        <p:spPr>
          <a:xfrm>
            <a:off x="320050" y="1170426"/>
            <a:ext cx="4251900" cy="3233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1"/>
          <p:cNvSpPr/>
          <p:nvPr/>
        </p:nvSpPr>
        <p:spPr>
          <a:xfrm>
            <a:off x="320048" y="1170426"/>
            <a:ext cx="73200" cy="3233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502920" y="1261872"/>
            <a:ext cx="3877056" cy="31089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500"/>
              <a:buFont typeface="Georgia"/>
              <a:buNone/>
            </a:pPr>
            <a:r>
              <a:rPr lang="en-US" sz="1500" b="1" i="0" u="none" strike="noStrike" cap="none">
                <a:solidFill>
                  <a:srgbClr val="5E376C"/>
                </a:solidFill>
                <a:latin typeface="Georgia"/>
                <a:ea typeface="Georgia"/>
                <a:cs typeface="Georgia"/>
                <a:sym typeface="Georgia"/>
              </a:rPr>
              <a:t>Treatment</a:t>
            </a:r>
            <a:endParaRPr sz="1500" b="0" i="0" u="none" strike="noStrike" cap="none">
              <a:solidFill>
                <a:schemeClr val="dk1"/>
              </a:solidFill>
              <a:latin typeface="Calibri"/>
              <a:ea typeface="Calibri"/>
              <a:cs typeface="Calibri"/>
              <a:sym typeface="Calibri"/>
            </a:endParaRPr>
          </a:p>
        </p:txBody>
      </p:sp>
      <p:sp>
        <p:nvSpPr>
          <p:cNvPr id="729" name="Google Shape;729;p41"/>
          <p:cNvSpPr/>
          <p:nvPr/>
        </p:nvSpPr>
        <p:spPr>
          <a:xfrm>
            <a:off x="502920" y="1609344"/>
            <a:ext cx="3877056" cy="3090672"/>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Only cure: deliver the baby</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Magnesium sulfate stops seizures</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Meds bring down blood pressure</a:t>
            </a:r>
            <a:endParaRPr sz="135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Close watch — BP, blood tests, baby checks</a:t>
            </a:r>
            <a:endParaRPr sz="1350" b="0" i="0" u="none" strike="noStrike" cap="none">
              <a:solidFill>
                <a:schemeClr val="dk1"/>
              </a:solidFill>
              <a:latin typeface="Calibri"/>
              <a:ea typeface="Calibri"/>
              <a:cs typeface="Calibri"/>
              <a:sym typeface="Calibri"/>
            </a:endParaRPr>
          </a:p>
        </p:txBody>
      </p:sp>
      <p:sp>
        <p:nvSpPr>
          <p:cNvPr id="730" name="Google Shape;730;p41"/>
          <p:cNvSpPr/>
          <p:nvPr/>
        </p:nvSpPr>
        <p:spPr>
          <a:xfrm>
            <a:off x="4754875" y="1170426"/>
            <a:ext cx="4251900" cy="32334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4754828" y="1170426"/>
            <a:ext cx="73200" cy="32334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4937760" y="1261872"/>
            <a:ext cx="3877056" cy="31089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500"/>
              <a:buFont typeface="Georgia"/>
              <a:buNone/>
            </a:pPr>
            <a:r>
              <a:rPr lang="en-US" sz="1500" b="1" i="0" u="none" strike="noStrike" cap="none">
                <a:solidFill>
                  <a:srgbClr val="845995"/>
                </a:solidFill>
                <a:latin typeface="Georgia"/>
                <a:ea typeface="Georgia"/>
                <a:cs typeface="Georgia"/>
                <a:sym typeface="Georgia"/>
              </a:rPr>
              <a:t>Postpartum Risk</a:t>
            </a:r>
            <a:endParaRPr sz="1500" b="0" i="0" u="none" strike="noStrike" cap="none">
              <a:solidFill>
                <a:schemeClr val="dk1"/>
              </a:solidFill>
              <a:latin typeface="Calibri"/>
              <a:ea typeface="Calibri"/>
              <a:cs typeface="Calibri"/>
              <a:sym typeface="Calibri"/>
            </a:endParaRPr>
          </a:p>
        </p:txBody>
      </p:sp>
      <p:sp>
        <p:nvSpPr>
          <p:cNvPr id="733" name="Google Shape;733;p41"/>
          <p:cNvSpPr/>
          <p:nvPr/>
        </p:nvSpPr>
        <p:spPr>
          <a:xfrm>
            <a:off x="4937750" y="1609349"/>
            <a:ext cx="3877200" cy="279450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About 1 in 4 eclamptic seizures occur postpartum — most in the first 48 hours after birth</a:t>
            </a:r>
            <a:endParaRPr sz="135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But postpartum preeclampsia can occur up to 6 weeks after delivery</a:t>
            </a:r>
            <a:endParaRPr sz="135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Many cases occur in women who did NOT have preeclampsia during pregnancy</a:t>
            </a:r>
            <a:endParaRPr sz="135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This is why your postpartum check-in visits are not optional — you may catch something no one else does</a:t>
            </a:r>
            <a:endParaRPr sz="1350" b="0" i="0" u="none" strike="noStrike" cap="none">
              <a:solidFill>
                <a:schemeClr val="dk1"/>
              </a:solidFill>
              <a:latin typeface="Calibri"/>
              <a:ea typeface="Calibri"/>
              <a:cs typeface="Calibri"/>
              <a:sym typeface="Calibri"/>
            </a:endParaRPr>
          </a:p>
        </p:txBody>
      </p:sp>
      <p:sp>
        <p:nvSpPr>
          <p:cNvPr id="734" name="Google Shape;734;p41"/>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Preeclampsia: Treatment &amp; Risk</a:t>
            </a:r>
            <a:endParaRPr sz="1200" b="0" i="0" u="none" strike="noStrike" cap="none">
              <a:solidFill>
                <a:schemeClr val="dk1"/>
              </a:solidFill>
              <a:latin typeface="Calibri"/>
              <a:ea typeface="Calibri"/>
              <a:cs typeface="Calibri"/>
              <a:sym typeface="Calibri"/>
            </a:endParaRPr>
          </a:p>
        </p:txBody>
      </p:sp>
      <p:sp>
        <p:nvSpPr>
          <p:cNvPr id="736" name="Google Shape;736;p41"/>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4"/>
          <p:cNvSpPr/>
          <p:nvPr/>
        </p:nvSpPr>
        <p:spPr>
          <a:xfrm>
            <a:off x="0" y="0"/>
            <a:ext cx="9144000" cy="51435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0" y="5088636"/>
            <a:ext cx="9144000" cy="54864"/>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035040" y="0"/>
            <a:ext cx="3108960" cy="51435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75488" y="594360"/>
            <a:ext cx="5394960" cy="2377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1000"/>
              <a:buFont typeface=" Arial"/>
              <a:buNone/>
            </a:pPr>
            <a:endParaRPr sz="1200" b="0" i="0" u="none" strike="noStrike" cap="none">
              <a:solidFill>
                <a:schemeClr val="dk1"/>
              </a:solidFill>
              <a:latin typeface="Calibri"/>
              <a:ea typeface="Calibri"/>
              <a:cs typeface="Calibri"/>
              <a:sym typeface="Calibri"/>
            </a:endParaRPr>
          </a:p>
        </p:txBody>
      </p:sp>
      <p:sp>
        <p:nvSpPr>
          <p:cNvPr id="44" name="Google Shape;44;p4"/>
          <p:cNvSpPr/>
          <p:nvPr/>
        </p:nvSpPr>
        <p:spPr>
          <a:xfrm>
            <a:off x="457200" y="960120"/>
            <a:ext cx="5486400" cy="77724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FFFFFF"/>
              </a:buClr>
              <a:buSzPts val="4400"/>
              <a:buFont typeface="Georgia"/>
              <a:buNone/>
            </a:pPr>
            <a:r>
              <a:rPr lang="en-US" sz="4400" b="1" i="0" u="none" strike="noStrike" cap="none">
                <a:solidFill>
                  <a:srgbClr val="FFFFFF"/>
                </a:solidFill>
                <a:latin typeface="Georgia"/>
                <a:ea typeface="Georgia"/>
                <a:cs typeface="Georgia"/>
                <a:sym typeface="Georgia"/>
              </a:rPr>
              <a:t>Normal Pregnancy:</a:t>
            </a:r>
            <a:endParaRPr sz="4400" b="0" i="0" u="none" strike="noStrike" cap="none">
              <a:solidFill>
                <a:schemeClr val="dk1"/>
              </a:solidFill>
              <a:latin typeface="Calibri"/>
              <a:ea typeface="Calibri"/>
              <a:cs typeface="Calibri"/>
              <a:sym typeface="Calibri"/>
            </a:endParaRPr>
          </a:p>
        </p:txBody>
      </p:sp>
      <p:sp>
        <p:nvSpPr>
          <p:cNvPr id="45" name="Google Shape;45;p4"/>
          <p:cNvSpPr/>
          <p:nvPr/>
        </p:nvSpPr>
        <p:spPr>
          <a:xfrm>
            <a:off x="429775" y="2538180"/>
            <a:ext cx="5486400" cy="640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D4BADD"/>
              </a:buClr>
              <a:buSzPts val="2800"/>
              <a:buFont typeface="Georgia"/>
              <a:buNone/>
            </a:pPr>
            <a:r>
              <a:rPr lang="en-US" sz="2800" b="0" i="1" u="none" strike="noStrike" cap="none">
                <a:solidFill>
                  <a:srgbClr val="D4BADD"/>
                </a:solidFill>
                <a:latin typeface="Georgia"/>
                <a:ea typeface="Georgia"/>
                <a:cs typeface="Georgia"/>
                <a:sym typeface="Georgia"/>
              </a:rPr>
              <a:t>Physiology &amp; the Doula's Role</a:t>
            </a:r>
            <a:endParaRPr sz="2800" b="0" i="0" u="none" strike="noStrike" cap="none">
              <a:solidFill>
                <a:schemeClr val="dk1"/>
              </a:solidFill>
              <a:latin typeface="Calibri"/>
              <a:ea typeface="Calibri"/>
              <a:cs typeface="Calibri"/>
              <a:sym typeface="Calibri"/>
            </a:endParaRPr>
          </a:p>
        </p:txBody>
      </p:sp>
      <p:sp>
        <p:nvSpPr>
          <p:cNvPr id="46" name="Google Shape;46;p4"/>
          <p:cNvSpPr/>
          <p:nvPr/>
        </p:nvSpPr>
        <p:spPr>
          <a:xfrm>
            <a:off x="475525" y="3459177"/>
            <a:ext cx="5394900" cy="8529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D4BADD"/>
              </a:buClr>
              <a:buSzPts val="1300"/>
              <a:buFont typeface=" Arial"/>
              <a:buNone/>
            </a:pPr>
            <a:endParaRPr sz="13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1"/>
        <p:cNvGrpSpPr/>
        <p:nvPr/>
      </p:nvGrpSpPr>
      <p:grpSpPr>
        <a:xfrm>
          <a:off x="0" y="0"/>
          <a:ext cx="0" cy="0"/>
          <a:chOff x="0" y="0"/>
          <a:chExt cx="0" cy="0"/>
        </a:xfrm>
      </p:grpSpPr>
      <p:sp>
        <p:nvSpPr>
          <p:cNvPr id="742" name="Google Shape;742;p42"/>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900"/>
              <a:buFont typeface=" Arial"/>
              <a:buNone/>
            </a:pPr>
            <a:r>
              <a:rPr lang="en-US" sz="1200" b="0" i="0" u="none" strike="noStrike" cap="none">
                <a:solidFill>
                  <a:srgbClr val="DB2777"/>
                </a:solidFill>
                <a:latin typeface=" Arial"/>
                <a:ea typeface=" Arial"/>
                <a:cs typeface=" Arial"/>
                <a:sym typeface=" Arial"/>
              </a:rPr>
              <a:t>WHAT TO SAY WHEN CONCERNS ARE DISMISSED</a:t>
            </a:r>
            <a:endParaRPr sz="1200" b="0" i="0" u="none" strike="noStrike" cap="none">
              <a:solidFill>
                <a:schemeClr val="dk1"/>
              </a:solidFill>
              <a:latin typeface="Calibri"/>
              <a:ea typeface="Calibri"/>
              <a:cs typeface="Calibri"/>
              <a:sym typeface="Calibri"/>
            </a:endParaRPr>
          </a:p>
        </p:txBody>
      </p:sp>
      <p:sp>
        <p:nvSpPr>
          <p:cNvPr id="743" name="Google Shape;743;p42"/>
          <p:cNvSpPr/>
          <p:nvPr/>
        </p:nvSpPr>
        <p:spPr>
          <a:xfrm>
            <a:off x="411480" y="457198"/>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Doula Scripts — Advocacy in Practice</a:t>
            </a:r>
            <a:endParaRPr sz="2000" b="0" i="0" u="none" strike="noStrike" cap="none">
              <a:solidFill>
                <a:schemeClr val="dk1"/>
              </a:solidFill>
              <a:latin typeface="Calibri"/>
              <a:ea typeface="Calibri"/>
              <a:cs typeface="Calibri"/>
              <a:sym typeface="Calibri"/>
            </a:endParaRPr>
          </a:p>
        </p:txBody>
      </p:sp>
      <p:sp>
        <p:nvSpPr>
          <p:cNvPr id="744" name="Google Shape;744;p42"/>
          <p:cNvSpPr/>
          <p:nvPr/>
        </p:nvSpPr>
        <p:spPr>
          <a:xfrm>
            <a:off x="274320" y="901493"/>
            <a:ext cx="8595300" cy="1143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274320" y="901493"/>
            <a:ext cx="73200" cy="1143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475488" y="953883"/>
            <a:ext cx="8229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When a provider minimizes symptoms:</a:t>
            </a:r>
            <a:endParaRPr sz="1200" b="0" i="0" u="none" strike="noStrike" cap="none">
              <a:solidFill>
                <a:schemeClr val="dk1"/>
              </a:solidFill>
              <a:latin typeface="Calibri"/>
              <a:ea typeface="Calibri"/>
              <a:cs typeface="Calibri"/>
              <a:sym typeface="Calibri"/>
            </a:endParaRPr>
          </a:p>
        </p:txBody>
      </p:sp>
      <p:sp>
        <p:nvSpPr>
          <p:cNvPr id="747" name="Google Shape;747;p42"/>
          <p:cNvSpPr/>
          <p:nvPr/>
        </p:nvSpPr>
        <p:spPr>
          <a:xfrm>
            <a:off x="475488" y="1248965"/>
            <a:ext cx="8229600" cy="7131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400"/>
              <a:buFont typeface="Georgia"/>
              <a:buNone/>
            </a:pPr>
            <a:r>
              <a:rPr lang="en-US" sz="1400" b="0" i="1" u="none" strike="noStrike" cap="none">
                <a:solidFill>
                  <a:srgbClr val="3D1040"/>
                </a:solidFill>
                <a:latin typeface="Georgia"/>
                <a:ea typeface="Georgia"/>
                <a:cs typeface="Georgia"/>
                <a:sym typeface="Georgia"/>
              </a:rPr>
              <a:t>'I hear you that this might be normal. But she's really worried, and these match classic warning signs. Can we check her BP and urine — just for peace of mind?'</a:t>
            </a:r>
            <a:endParaRPr sz="1400" b="0" i="0" u="none" strike="noStrike" cap="none">
              <a:solidFill>
                <a:schemeClr val="dk1"/>
              </a:solidFill>
              <a:latin typeface="Calibri"/>
              <a:ea typeface="Calibri"/>
              <a:cs typeface="Calibri"/>
              <a:sym typeface="Calibri"/>
            </a:endParaRPr>
          </a:p>
        </p:txBody>
      </p:sp>
      <p:sp>
        <p:nvSpPr>
          <p:cNvPr id="748" name="Google Shape;748;p42"/>
          <p:cNvSpPr/>
          <p:nvPr/>
        </p:nvSpPr>
        <p:spPr>
          <a:xfrm>
            <a:off x="274320" y="2163365"/>
            <a:ext cx="8595300" cy="1143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274320" y="2163365"/>
            <a:ext cx="73200" cy="1143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475488" y="2254805"/>
            <a:ext cx="8229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When the headache has lasted all day:</a:t>
            </a:r>
            <a:endParaRPr sz="1200" b="0" i="0" u="none" strike="noStrike" cap="none">
              <a:solidFill>
                <a:schemeClr val="dk1"/>
              </a:solidFill>
              <a:latin typeface="Calibri"/>
              <a:ea typeface="Calibri"/>
              <a:cs typeface="Calibri"/>
              <a:sym typeface="Calibri"/>
            </a:endParaRPr>
          </a:p>
        </p:txBody>
      </p:sp>
      <p:sp>
        <p:nvSpPr>
          <p:cNvPr id="751" name="Google Shape;751;p42"/>
          <p:cNvSpPr/>
          <p:nvPr/>
        </p:nvSpPr>
        <p:spPr>
          <a:xfrm>
            <a:off x="475488" y="2510837"/>
            <a:ext cx="8229600" cy="7131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400"/>
              <a:buFont typeface="Georgia"/>
              <a:buNone/>
            </a:pPr>
            <a:r>
              <a:rPr lang="en-US" sz="1400" b="0" i="1" u="none" strike="noStrike" cap="none">
                <a:solidFill>
                  <a:srgbClr val="3D1040"/>
                </a:solidFill>
                <a:latin typeface="Georgia"/>
                <a:ea typeface="Georgia"/>
                <a:cs typeface="Georgia"/>
                <a:sym typeface="Georgia"/>
              </a:rPr>
              <a:t>'She's saying this is the worst headache of her life and Tylenol isn't touching it. Given her history, can we get her seen today?'</a:t>
            </a:r>
            <a:endParaRPr sz="1400" b="0" i="0" u="none" strike="noStrike" cap="none">
              <a:solidFill>
                <a:schemeClr val="dk1"/>
              </a:solidFill>
              <a:latin typeface="Calibri"/>
              <a:ea typeface="Calibri"/>
              <a:cs typeface="Calibri"/>
              <a:sym typeface="Calibri"/>
            </a:endParaRPr>
          </a:p>
        </p:txBody>
      </p:sp>
      <p:sp>
        <p:nvSpPr>
          <p:cNvPr id="752" name="Google Shape;752;p42"/>
          <p:cNvSpPr/>
          <p:nvPr/>
        </p:nvSpPr>
        <p:spPr>
          <a:xfrm>
            <a:off x="274320" y="3425237"/>
            <a:ext cx="8595300" cy="11430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274320" y="3425237"/>
            <a:ext cx="73200" cy="11430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475488" y="3516677"/>
            <a:ext cx="8229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100"/>
              <a:buFont typeface=" Arial"/>
              <a:buNone/>
            </a:pPr>
            <a:r>
              <a:rPr lang="en-US" sz="1200" b="1" i="0" u="none" strike="noStrike" cap="none">
                <a:solidFill>
                  <a:srgbClr val="DB2777"/>
                </a:solidFill>
                <a:latin typeface=" Arial"/>
                <a:ea typeface=" Arial"/>
                <a:cs typeface=" Arial"/>
                <a:sym typeface=" Arial"/>
              </a:rPr>
              <a:t>When your client hesitates to call:</a:t>
            </a:r>
            <a:endParaRPr sz="1200" b="0" i="0" u="none" strike="noStrike" cap="none">
              <a:solidFill>
                <a:schemeClr val="dk1"/>
              </a:solidFill>
              <a:latin typeface="Calibri"/>
              <a:ea typeface="Calibri"/>
              <a:cs typeface="Calibri"/>
              <a:sym typeface="Calibri"/>
            </a:endParaRPr>
          </a:p>
        </p:txBody>
      </p:sp>
      <p:sp>
        <p:nvSpPr>
          <p:cNvPr id="755" name="Google Shape;755;p42"/>
          <p:cNvSpPr/>
          <p:nvPr/>
        </p:nvSpPr>
        <p:spPr>
          <a:xfrm>
            <a:off x="475488" y="3772709"/>
            <a:ext cx="8229600" cy="7131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3D1040"/>
              </a:buClr>
              <a:buSzPts val="1400"/>
              <a:buFont typeface="Georgia"/>
              <a:buNone/>
            </a:pPr>
            <a:r>
              <a:rPr lang="en-US" sz="1400" b="0" i="1" u="none" strike="noStrike" cap="none">
                <a:solidFill>
                  <a:srgbClr val="3D1040"/>
                </a:solidFill>
                <a:latin typeface="Georgia"/>
                <a:ea typeface="Georgia"/>
                <a:cs typeface="Georgia"/>
                <a:sym typeface="Georgia"/>
              </a:rPr>
              <a:t>'I know you don't want to bug them. But this is exactly what they're there for. Let's call — better to find out it's nothing. I'll call with you.'</a:t>
            </a:r>
            <a:endParaRPr sz="1400" b="0" i="0" u="none" strike="noStrike" cap="none">
              <a:solidFill>
                <a:schemeClr val="dk1"/>
              </a:solidFill>
              <a:latin typeface="Calibri"/>
              <a:ea typeface="Calibri"/>
              <a:cs typeface="Calibri"/>
              <a:sym typeface="Calibri"/>
            </a:endParaRPr>
          </a:p>
        </p:txBody>
      </p:sp>
      <p:sp>
        <p:nvSpPr>
          <p:cNvPr id="756" name="Google Shape;756;p42"/>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Advocacy Scripts</a:t>
            </a:r>
            <a:endParaRPr sz="1200" b="0" i="0" u="none" strike="noStrike" cap="none">
              <a:solidFill>
                <a:schemeClr val="dk1"/>
              </a:solidFill>
              <a:latin typeface="Calibri"/>
              <a:ea typeface="Calibri"/>
              <a:cs typeface="Calibri"/>
              <a:sym typeface="Calibri"/>
            </a:endParaRPr>
          </a:p>
        </p:txBody>
      </p:sp>
      <p:sp>
        <p:nvSpPr>
          <p:cNvPr id="758" name="Google Shape;758;p42"/>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3"/>
        <p:cNvGrpSpPr/>
        <p:nvPr/>
      </p:nvGrpSpPr>
      <p:grpSpPr>
        <a:xfrm>
          <a:off x="0" y="0"/>
          <a:ext cx="0" cy="0"/>
          <a:chOff x="0" y="0"/>
          <a:chExt cx="0" cy="0"/>
        </a:xfrm>
      </p:grpSpPr>
      <p:sp>
        <p:nvSpPr>
          <p:cNvPr id="764" name="Google Shape;764;p43"/>
          <p:cNvSpPr/>
          <p:nvPr/>
        </p:nvSpPr>
        <p:spPr>
          <a:xfrm>
            <a:off x="0" y="0"/>
            <a:ext cx="9144000" cy="9144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411480" y="91440"/>
            <a:ext cx="832104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900"/>
              <a:buFont typeface=" Arial"/>
              <a:buNone/>
            </a:pPr>
            <a:r>
              <a:rPr lang="en-US" sz="1200" b="0" i="0" u="none" strike="noStrike" cap="none">
                <a:solidFill>
                  <a:srgbClr val="D4BADD"/>
                </a:solidFill>
                <a:latin typeface=" Arial"/>
                <a:ea typeface=" Arial"/>
                <a:cs typeface=" Arial"/>
                <a:sym typeface=" Arial"/>
              </a:rPr>
              <a:t>HEALTH EQUITY &amp; MATERNAL MORTALITY IN LOUISIANA</a:t>
            </a:r>
            <a:endParaRPr sz="1200" b="0" i="0" u="none" strike="noStrike" cap="none">
              <a:solidFill>
                <a:schemeClr val="dk1"/>
              </a:solidFill>
              <a:latin typeface="Calibri"/>
              <a:ea typeface="Calibri"/>
              <a:cs typeface="Calibri"/>
              <a:sym typeface="Calibri"/>
            </a:endParaRPr>
          </a:p>
        </p:txBody>
      </p:sp>
      <p:sp>
        <p:nvSpPr>
          <p:cNvPr id="766" name="Google Shape;766;p43"/>
          <p:cNvSpPr/>
          <p:nvPr/>
        </p:nvSpPr>
        <p:spPr>
          <a:xfrm>
            <a:off x="411480" y="347472"/>
            <a:ext cx="8321040" cy="49377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Georgia"/>
              <a:buNone/>
            </a:pPr>
            <a:r>
              <a:rPr lang="en-US" sz="2000" b="1" i="0" u="none" strike="noStrike" cap="none">
                <a:solidFill>
                  <a:srgbClr val="FFFFFF"/>
                </a:solidFill>
                <a:latin typeface="Georgia"/>
                <a:ea typeface="Georgia"/>
                <a:cs typeface="Georgia"/>
                <a:sym typeface="Georgia"/>
              </a:rPr>
              <a:t>The disparity is not a coincidence — it is a system.</a:t>
            </a:r>
            <a:endParaRPr sz="2000" b="0" i="0" u="none" strike="noStrike" cap="none">
              <a:solidFill>
                <a:schemeClr val="dk1"/>
              </a:solidFill>
              <a:latin typeface="Calibri"/>
              <a:ea typeface="Calibri"/>
              <a:cs typeface="Calibri"/>
              <a:sym typeface="Calibri"/>
            </a:endParaRPr>
          </a:p>
        </p:txBody>
      </p:sp>
      <p:sp>
        <p:nvSpPr>
          <p:cNvPr id="767" name="Google Shape;767;p43"/>
          <p:cNvSpPr/>
          <p:nvPr/>
        </p:nvSpPr>
        <p:spPr>
          <a:xfrm>
            <a:off x="256057" y="1175090"/>
            <a:ext cx="2761500" cy="1938600"/>
          </a:xfrm>
          <a:prstGeom prst="rect">
            <a:avLst/>
          </a:prstGeom>
          <a:solidFill>
            <a:srgbClr val="F8F5FA"/>
          </a:solidFill>
          <a:ln w="12700" cap="flat" cmpd="sng">
            <a:solidFill>
              <a:srgbClr val="5E376C"/>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256057" y="1284818"/>
            <a:ext cx="2761500" cy="749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5E376C"/>
              </a:buClr>
              <a:buSzPts val="4000"/>
              <a:buFont typeface="Georgia"/>
              <a:buNone/>
            </a:pPr>
            <a:r>
              <a:rPr lang="en-US" sz="4000" b="1" i="0" u="none" strike="noStrike" cap="none">
                <a:solidFill>
                  <a:srgbClr val="5E376C"/>
                </a:solidFill>
                <a:latin typeface="Georgia"/>
                <a:ea typeface="Georgia"/>
                <a:cs typeface="Georgia"/>
                <a:sym typeface="Georgia"/>
              </a:rPr>
              <a:t>2–3×</a:t>
            </a:r>
            <a:endParaRPr sz="4000" b="0" i="0" u="none" strike="noStrike" cap="none">
              <a:solidFill>
                <a:schemeClr val="dk1"/>
              </a:solidFill>
              <a:latin typeface="Calibri"/>
              <a:ea typeface="Calibri"/>
              <a:cs typeface="Calibri"/>
              <a:sym typeface="Calibri"/>
            </a:endParaRPr>
          </a:p>
        </p:txBody>
      </p:sp>
      <p:sp>
        <p:nvSpPr>
          <p:cNvPr id="769" name="Google Shape;769;p43"/>
          <p:cNvSpPr/>
          <p:nvPr/>
        </p:nvSpPr>
        <p:spPr>
          <a:xfrm>
            <a:off x="256057" y="2071202"/>
            <a:ext cx="2761500" cy="347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845995"/>
              </a:buClr>
              <a:buSzPts val="1100"/>
              <a:buFont typeface=" Arial"/>
              <a:buNone/>
            </a:pPr>
            <a:r>
              <a:rPr lang="en-US" sz="1200" b="1" i="0" u="none" strike="noStrike" cap="none">
                <a:solidFill>
                  <a:srgbClr val="845995"/>
                </a:solidFill>
                <a:latin typeface=" Arial"/>
                <a:ea typeface=" Arial"/>
                <a:cs typeface=" Arial"/>
                <a:sym typeface=" Arial"/>
              </a:rPr>
              <a:t>more likely to die</a:t>
            </a:r>
            <a:endParaRPr sz="1200" b="0" i="0" u="none" strike="noStrike" cap="none">
              <a:solidFill>
                <a:schemeClr val="dk1"/>
              </a:solidFill>
              <a:latin typeface="Calibri"/>
              <a:ea typeface="Calibri"/>
              <a:cs typeface="Calibri"/>
              <a:sym typeface="Calibri"/>
            </a:endParaRPr>
          </a:p>
        </p:txBody>
      </p:sp>
      <p:sp>
        <p:nvSpPr>
          <p:cNvPr id="770" name="Google Shape;770;p43"/>
          <p:cNvSpPr/>
          <p:nvPr/>
        </p:nvSpPr>
        <p:spPr>
          <a:xfrm>
            <a:off x="365785" y="2455250"/>
            <a:ext cx="2541900" cy="5943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6B6B6B"/>
              </a:buClr>
              <a:buSzPts val="1100"/>
              <a:buFont typeface=" Arial"/>
              <a:buNone/>
            </a:pPr>
            <a:r>
              <a:rPr lang="en-US" sz="1200" b="0" i="0" u="none" strike="noStrike" cap="none">
                <a:solidFill>
                  <a:srgbClr val="6B6B6B"/>
                </a:solidFill>
                <a:latin typeface=" Arial"/>
                <a:ea typeface=" Arial"/>
                <a:cs typeface=" Arial"/>
                <a:sym typeface=" Arial"/>
              </a:rPr>
              <a:t>Black women face 2–3x higher pregnancy-related mortality than white women nationally</a:t>
            </a:r>
            <a:endParaRPr sz="1200" b="0" i="0" u="none" strike="noStrike" cap="none">
              <a:solidFill>
                <a:schemeClr val="dk1"/>
              </a:solidFill>
              <a:latin typeface="Calibri"/>
              <a:ea typeface="Calibri"/>
              <a:cs typeface="Calibri"/>
              <a:sym typeface="Calibri"/>
            </a:endParaRPr>
          </a:p>
        </p:txBody>
      </p:sp>
      <p:sp>
        <p:nvSpPr>
          <p:cNvPr id="771" name="Google Shape;771;p43"/>
          <p:cNvSpPr/>
          <p:nvPr/>
        </p:nvSpPr>
        <p:spPr>
          <a:xfrm>
            <a:off x="3163849" y="1175090"/>
            <a:ext cx="2761500" cy="1938600"/>
          </a:xfrm>
          <a:prstGeom prst="rect">
            <a:avLst/>
          </a:prstGeom>
          <a:solidFill>
            <a:srgbClr val="F8F5FA"/>
          </a:solidFill>
          <a:ln w="12700" cap="flat" cmpd="sng">
            <a:solidFill>
              <a:srgbClr val="5E376C"/>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3163849" y="1284818"/>
            <a:ext cx="2761500" cy="749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5E376C"/>
              </a:buClr>
              <a:buSzPts val="4000"/>
              <a:buFont typeface="Georgia"/>
              <a:buNone/>
            </a:pPr>
            <a:r>
              <a:rPr lang="en-US" sz="4000" b="1" i="0" u="none" strike="noStrike" cap="none">
                <a:solidFill>
                  <a:srgbClr val="5E376C"/>
                </a:solidFill>
                <a:latin typeface="Georgia"/>
                <a:ea typeface="Georgia"/>
                <a:cs typeface="Georgia"/>
                <a:sym typeface="Georgia"/>
              </a:rPr>
              <a:t>60%</a:t>
            </a:r>
            <a:endParaRPr sz="4000" b="0" i="0" u="none" strike="noStrike" cap="none">
              <a:solidFill>
                <a:schemeClr val="dk1"/>
              </a:solidFill>
              <a:latin typeface="Calibri"/>
              <a:ea typeface="Calibri"/>
              <a:cs typeface="Calibri"/>
              <a:sym typeface="Calibri"/>
            </a:endParaRPr>
          </a:p>
        </p:txBody>
      </p:sp>
      <p:sp>
        <p:nvSpPr>
          <p:cNvPr id="773" name="Google Shape;773;p43"/>
          <p:cNvSpPr/>
          <p:nvPr/>
        </p:nvSpPr>
        <p:spPr>
          <a:xfrm>
            <a:off x="3163849" y="2071202"/>
            <a:ext cx="2761500" cy="347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845995"/>
              </a:buClr>
              <a:buSzPts val="1100"/>
              <a:buFont typeface=" Arial"/>
              <a:buNone/>
            </a:pPr>
            <a:r>
              <a:rPr lang="en-US" sz="1200" b="1" i="0" u="none" strike="noStrike" cap="none">
                <a:solidFill>
                  <a:srgbClr val="845995"/>
                </a:solidFill>
                <a:latin typeface=" Arial"/>
                <a:ea typeface=" Arial"/>
                <a:cs typeface=" Arial"/>
                <a:sym typeface=" Arial"/>
              </a:rPr>
              <a:t>more likely to develop preeclampsia</a:t>
            </a:r>
            <a:endParaRPr sz="1200" b="0" i="0" u="none" strike="noStrike" cap="none">
              <a:solidFill>
                <a:schemeClr val="dk1"/>
              </a:solidFill>
              <a:latin typeface="Calibri"/>
              <a:ea typeface="Calibri"/>
              <a:cs typeface="Calibri"/>
              <a:sym typeface="Calibri"/>
            </a:endParaRPr>
          </a:p>
        </p:txBody>
      </p:sp>
      <p:sp>
        <p:nvSpPr>
          <p:cNvPr id="774" name="Google Shape;774;p43"/>
          <p:cNvSpPr/>
          <p:nvPr/>
        </p:nvSpPr>
        <p:spPr>
          <a:xfrm>
            <a:off x="3273577" y="2455250"/>
            <a:ext cx="2541900" cy="5943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6B6B6B"/>
              </a:buClr>
              <a:buSzPts val="1100"/>
              <a:buFont typeface=" Arial"/>
              <a:buNone/>
            </a:pPr>
            <a:r>
              <a:rPr lang="en-US" sz="1200" b="0" i="0" u="none" strike="noStrike" cap="none">
                <a:solidFill>
                  <a:srgbClr val="6B6B6B"/>
                </a:solidFill>
                <a:latin typeface=" Arial"/>
                <a:ea typeface=" Arial"/>
                <a:cs typeface=" Arial"/>
                <a:sym typeface=" Arial"/>
              </a:rPr>
              <a:t>Higher rates and worse outcomes when they do</a:t>
            </a:r>
            <a:endParaRPr sz="1200" b="0" i="0" u="none" strike="noStrike" cap="none">
              <a:solidFill>
                <a:schemeClr val="dk1"/>
              </a:solidFill>
              <a:latin typeface="Calibri"/>
              <a:ea typeface="Calibri"/>
              <a:cs typeface="Calibri"/>
              <a:sym typeface="Calibri"/>
            </a:endParaRPr>
          </a:p>
        </p:txBody>
      </p:sp>
      <p:sp>
        <p:nvSpPr>
          <p:cNvPr id="775" name="Google Shape;775;p43"/>
          <p:cNvSpPr/>
          <p:nvPr/>
        </p:nvSpPr>
        <p:spPr>
          <a:xfrm>
            <a:off x="6071641" y="1175090"/>
            <a:ext cx="2761500" cy="1938600"/>
          </a:xfrm>
          <a:prstGeom prst="rect">
            <a:avLst/>
          </a:prstGeom>
          <a:solidFill>
            <a:srgbClr val="F8F5FA"/>
          </a:solidFill>
          <a:ln w="12700" cap="flat" cmpd="sng">
            <a:solidFill>
              <a:srgbClr val="5E376C"/>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6071641" y="1284818"/>
            <a:ext cx="2761500" cy="749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5E376C"/>
              </a:buClr>
              <a:buSzPts val="4000"/>
              <a:buFont typeface="Georgia"/>
              <a:buNone/>
            </a:pPr>
            <a:r>
              <a:rPr lang="en-US" sz="4000" b="1" i="0" u="none" strike="noStrike" cap="none">
                <a:solidFill>
                  <a:srgbClr val="5E376C"/>
                </a:solidFill>
                <a:latin typeface="Georgia"/>
                <a:ea typeface="Georgia"/>
                <a:cs typeface="Georgia"/>
                <a:sym typeface="Georgia"/>
              </a:rPr>
              <a:t>2×</a:t>
            </a:r>
            <a:endParaRPr sz="4000" b="0" i="0" u="none" strike="noStrike" cap="none">
              <a:solidFill>
                <a:schemeClr val="dk1"/>
              </a:solidFill>
              <a:latin typeface="Calibri"/>
              <a:ea typeface="Calibri"/>
              <a:cs typeface="Calibri"/>
              <a:sym typeface="Calibri"/>
            </a:endParaRPr>
          </a:p>
        </p:txBody>
      </p:sp>
      <p:sp>
        <p:nvSpPr>
          <p:cNvPr id="777" name="Google Shape;777;p43"/>
          <p:cNvSpPr/>
          <p:nvPr/>
        </p:nvSpPr>
        <p:spPr>
          <a:xfrm>
            <a:off x="6071641" y="2071202"/>
            <a:ext cx="2761500" cy="347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845995"/>
              </a:buClr>
              <a:buSzPts val="1100"/>
              <a:buFont typeface=" Arial"/>
              <a:buNone/>
            </a:pPr>
            <a:r>
              <a:rPr lang="en-US" sz="1200" b="1" i="0" u="none" strike="noStrike" cap="none">
                <a:solidFill>
                  <a:srgbClr val="845995"/>
                </a:solidFill>
                <a:latin typeface=" Arial"/>
                <a:ea typeface=" Arial"/>
                <a:cs typeface=" Arial"/>
                <a:sym typeface=" Arial"/>
              </a:rPr>
              <a:t>Louisiana's maternal mortality rate</a:t>
            </a:r>
            <a:endParaRPr sz="1200" b="0" i="0" u="none" strike="noStrike" cap="none">
              <a:solidFill>
                <a:schemeClr val="dk1"/>
              </a:solidFill>
              <a:latin typeface="Calibri"/>
              <a:ea typeface="Calibri"/>
              <a:cs typeface="Calibri"/>
              <a:sym typeface="Calibri"/>
            </a:endParaRPr>
          </a:p>
        </p:txBody>
      </p:sp>
      <p:sp>
        <p:nvSpPr>
          <p:cNvPr id="778" name="Google Shape;778;p43"/>
          <p:cNvSpPr/>
          <p:nvPr/>
        </p:nvSpPr>
        <p:spPr>
          <a:xfrm>
            <a:off x="6181369" y="2455250"/>
            <a:ext cx="2541900" cy="5943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6B6B6B"/>
              </a:buClr>
              <a:buSzPts val="1100"/>
              <a:buFont typeface=" Arial"/>
              <a:buNone/>
            </a:pPr>
            <a:r>
              <a:rPr lang="en-US" sz="1200" b="0" i="0" u="none" strike="noStrike" cap="none">
                <a:solidFill>
                  <a:srgbClr val="6B6B6B"/>
                </a:solidFill>
                <a:latin typeface=" Arial"/>
                <a:ea typeface=" Arial"/>
                <a:cs typeface=" Arial"/>
                <a:sym typeface=" Arial"/>
              </a:rPr>
              <a:t>Nearly double the national average — gap is most severe for Black mothers</a:t>
            </a:r>
            <a:endParaRPr sz="1200" b="0" i="0" u="none" strike="noStrike" cap="none">
              <a:solidFill>
                <a:schemeClr val="dk1"/>
              </a:solidFill>
              <a:latin typeface="Calibri"/>
              <a:ea typeface="Calibri"/>
              <a:cs typeface="Calibri"/>
              <a:sym typeface="Calibri"/>
            </a:endParaRPr>
          </a:p>
        </p:txBody>
      </p:sp>
      <p:sp>
        <p:nvSpPr>
          <p:cNvPr id="779" name="Google Shape;779;p43"/>
          <p:cNvSpPr/>
          <p:nvPr/>
        </p:nvSpPr>
        <p:spPr>
          <a:xfrm>
            <a:off x="256050" y="3259924"/>
            <a:ext cx="8631900" cy="1343700"/>
          </a:xfrm>
          <a:prstGeom prst="rect">
            <a:avLst/>
          </a:prstGeom>
          <a:solidFill>
            <a:srgbClr val="F0F9FF"/>
          </a:solidFill>
          <a:ln w="12700" cap="flat" cmpd="sng">
            <a:solidFill>
              <a:srgbClr val="0284C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256049" y="3259924"/>
            <a:ext cx="73200" cy="1343700"/>
          </a:xfrm>
          <a:prstGeom prst="rect">
            <a:avLst/>
          </a:prstGeom>
          <a:solidFill>
            <a:srgbClr val="0284C7"/>
          </a:solidFill>
          <a:ln w="12700" cap="flat" cmpd="sng">
            <a:solidFill>
              <a:srgbClr val="028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457225" y="3351362"/>
            <a:ext cx="82296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284C7"/>
              </a:buClr>
              <a:buSzPts val="1000"/>
              <a:buFont typeface=" Arial"/>
              <a:buNone/>
            </a:pPr>
            <a:r>
              <a:rPr lang="en-US" sz="1200" b="1" i="0" u="none" strike="noStrike" cap="none">
                <a:solidFill>
                  <a:srgbClr val="0284C7"/>
                </a:solidFill>
                <a:latin typeface=" Arial"/>
                <a:ea typeface=" Arial"/>
                <a:cs typeface=" Arial"/>
                <a:sym typeface=" Arial"/>
              </a:rPr>
              <a:t>Clinical Note</a:t>
            </a:r>
            <a:endParaRPr sz="1200" b="0" i="0" u="none" strike="noStrike" cap="none">
              <a:solidFill>
                <a:schemeClr val="dk1"/>
              </a:solidFill>
              <a:latin typeface="Calibri"/>
              <a:ea typeface="Calibri"/>
              <a:cs typeface="Calibri"/>
              <a:sym typeface="Calibri"/>
            </a:endParaRPr>
          </a:p>
        </p:txBody>
      </p:sp>
      <p:sp>
        <p:nvSpPr>
          <p:cNvPr id="782" name="Google Shape;782;p43"/>
          <p:cNvSpPr/>
          <p:nvPr/>
        </p:nvSpPr>
        <p:spPr>
          <a:xfrm>
            <a:off x="457225" y="3625682"/>
            <a:ext cx="8229600" cy="1261800"/>
          </a:xfrm>
          <a:prstGeom prst="rect">
            <a:avLst/>
          </a:prstGeom>
          <a:noFill/>
          <a:ln>
            <a:noFill/>
          </a:ln>
        </p:spPr>
        <p:txBody>
          <a:bodyPr spcFirstLastPara="1" wrap="square" lIns="0" tIns="0" rIns="0" bIns="0" anchor="t" anchorCtr="0">
            <a:noAutofit/>
          </a:bodyPr>
          <a:lstStyle/>
          <a:p>
            <a:pPr marL="0" marR="0" lvl="0" indent="0" algn="l" rtl="0">
              <a:lnSpc>
                <a:spcPct val="142000"/>
              </a:lnSpc>
              <a:spcBef>
                <a:spcPts val="0"/>
              </a:spcBef>
              <a:spcAft>
                <a:spcPts val="0"/>
              </a:spcAft>
              <a:buClr>
                <a:srgbClr val="2D2D2D"/>
              </a:buClr>
              <a:buSzPts val="1350"/>
              <a:buFont typeface=" Arial"/>
              <a:buNone/>
            </a:pPr>
            <a:r>
              <a:rPr lang="en-US" sz="1350" b="0" i="0" u="none" strike="noStrike" cap="none">
                <a:solidFill>
                  <a:srgbClr val="2D2D2D"/>
                </a:solidFill>
                <a:latin typeface=" Arial"/>
                <a:ea typeface=" Arial"/>
                <a:cs typeface=" Arial"/>
                <a:sym typeface=" Arial"/>
              </a:rPr>
              <a:t>This disparity holds across income and education levels — structural racism, not individual risk, is the primary driver. Symptoms are more often minimized in Black patients. Your informed, persistent advocacy is not optional — it is a clinical intervention.</a:t>
            </a:r>
            <a:endParaRPr sz="1350" b="0" i="0" u="none" strike="noStrike" cap="none">
              <a:solidFill>
                <a:schemeClr val="dk1"/>
              </a:solidFill>
              <a:latin typeface="Calibri"/>
              <a:ea typeface="Calibri"/>
              <a:cs typeface="Calibri"/>
              <a:sym typeface="Calibri"/>
            </a:endParaRPr>
          </a:p>
        </p:txBody>
      </p:sp>
      <p:sp>
        <p:nvSpPr>
          <p:cNvPr id="783" name="Google Shape;783;p43"/>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Health Equity</a:t>
            </a:r>
            <a:endParaRPr sz="1200" b="0" i="0" u="none" strike="noStrike" cap="none">
              <a:solidFill>
                <a:schemeClr val="dk1"/>
              </a:solidFill>
              <a:latin typeface="Calibri"/>
              <a:ea typeface="Calibri"/>
              <a:cs typeface="Calibri"/>
              <a:sym typeface="Calibri"/>
            </a:endParaRPr>
          </a:p>
        </p:txBody>
      </p:sp>
      <p:sp>
        <p:nvSpPr>
          <p:cNvPr id="785" name="Google Shape;785;p43"/>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5FA"/>
        </a:solidFill>
        <a:effectLst/>
      </p:bgPr>
    </p:bg>
    <p:spTree>
      <p:nvGrpSpPr>
        <p:cNvPr id="1" name="Shape 790"/>
        <p:cNvGrpSpPr/>
        <p:nvPr/>
      </p:nvGrpSpPr>
      <p:grpSpPr>
        <a:xfrm>
          <a:off x="0" y="0"/>
          <a:ext cx="0" cy="0"/>
          <a:chOff x="0" y="0"/>
          <a:chExt cx="0" cy="0"/>
        </a:xfrm>
      </p:grpSpPr>
      <p:sp>
        <p:nvSpPr>
          <p:cNvPr id="791" name="Google Shape;791;p44"/>
          <p:cNvSpPr/>
          <p:nvPr/>
        </p:nvSpPr>
        <p:spPr>
          <a:xfrm>
            <a:off x="457200" y="384050"/>
            <a:ext cx="8229600" cy="4188000"/>
          </a:xfrm>
          <a:prstGeom prst="rect">
            <a:avLst/>
          </a:prstGeom>
          <a:solidFill>
            <a:srgbClr val="FAF5FF"/>
          </a:solidFill>
          <a:ln w="12700" cap="flat" cmpd="sng">
            <a:solidFill>
              <a:srgbClr val="845995"/>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4"/>
          <p:cNvSpPr/>
          <p:nvPr/>
        </p:nvSpPr>
        <p:spPr>
          <a:xfrm>
            <a:off x="457201" y="384050"/>
            <a:ext cx="73200" cy="41880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4"/>
          <p:cNvSpPr/>
          <p:nvPr/>
        </p:nvSpPr>
        <p:spPr>
          <a:xfrm>
            <a:off x="676656" y="502920"/>
            <a:ext cx="7772400" cy="2377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000"/>
              <a:buFont typeface=" Arial"/>
              <a:buNone/>
            </a:pPr>
            <a:r>
              <a:rPr lang="en-US" sz="1200" b="1" i="0" u="none" strike="noStrike" cap="none">
                <a:solidFill>
                  <a:srgbClr val="845995"/>
                </a:solidFill>
                <a:latin typeface=" Arial"/>
                <a:ea typeface=" Arial"/>
                <a:cs typeface=" Arial"/>
                <a:sym typeface=" Arial"/>
              </a:rPr>
              <a:t>FULL GROUP DISCUSSION  ·  10 MINUTES</a:t>
            </a:r>
            <a:endParaRPr sz="1200" b="0" i="0" u="none" strike="noStrike" cap="none">
              <a:solidFill>
                <a:schemeClr val="dk1"/>
              </a:solidFill>
              <a:latin typeface="Calibri"/>
              <a:ea typeface="Calibri"/>
              <a:cs typeface="Calibri"/>
              <a:sym typeface="Calibri"/>
            </a:endParaRPr>
          </a:p>
        </p:txBody>
      </p:sp>
      <p:sp>
        <p:nvSpPr>
          <p:cNvPr id="794" name="Google Shape;794;p44"/>
          <p:cNvSpPr/>
          <p:nvPr/>
        </p:nvSpPr>
        <p:spPr>
          <a:xfrm>
            <a:off x="676656" y="841248"/>
            <a:ext cx="7680960" cy="658368"/>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Where have you seen, read about, or heard stories of racism in healthcare?</a:t>
            </a:r>
            <a:endParaRPr sz="2000" b="0" i="0" u="none" strike="noStrike" cap="none">
              <a:solidFill>
                <a:schemeClr val="dk1"/>
              </a:solidFill>
              <a:latin typeface="Calibri"/>
              <a:ea typeface="Calibri"/>
              <a:cs typeface="Calibri"/>
              <a:sym typeface="Calibri"/>
            </a:endParaRPr>
          </a:p>
        </p:txBody>
      </p:sp>
      <p:sp>
        <p:nvSpPr>
          <p:cNvPr id="795" name="Google Shape;795;p44"/>
          <p:cNvSpPr/>
          <p:nvPr/>
        </p:nvSpPr>
        <p:spPr>
          <a:xfrm>
            <a:off x="676656" y="1591056"/>
            <a:ext cx="7680960" cy="96012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Clr>
                <a:srgbClr val="2D2D2D"/>
              </a:buClr>
              <a:buSzPts val="1400"/>
              <a:buFont typeface=" Arial"/>
              <a:buNone/>
            </a:pPr>
            <a:r>
              <a:rPr lang="en-US" sz="1400" b="0" i="0" u="none" strike="noStrike" cap="none">
                <a:solidFill>
                  <a:srgbClr val="2D2D2D"/>
                </a:solidFill>
                <a:latin typeface=" Arial"/>
                <a:ea typeface=" Arial"/>
                <a:cs typeface=" Arial"/>
                <a:sym typeface=" Arial"/>
              </a:rPr>
              <a:t>In the news. In your own family. In your community. In your own experience as a patient.</a:t>
            </a:r>
            <a:endParaRPr sz="1400" b="0" i="0" u="none" strike="noStrike" cap="none">
              <a:solidFill>
                <a:schemeClr val="dk1"/>
              </a:solidFill>
              <a:latin typeface="Calibri"/>
              <a:ea typeface="Calibri"/>
              <a:cs typeface="Calibri"/>
              <a:sym typeface="Calibri"/>
            </a:endParaRPr>
          </a:p>
          <a:p>
            <a:pPr marL="0" marR="0" lvl="0" indent="0" algn="l" rtl="0">
              <a:lnSpc>
                <a:spcPct val="145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0" marR="0" lvl="0" indent="0" algn="l" rtl="0">
              <a:lnSpc>
                <a:spcPct val="145000"/>
              </a:lnSpc>
              <a:spcBef>
                <a:spcPts val="0"/>
              </a:spcBef>
              <a:spcAft>
                <a:spcPts val="0"/>
              </a:spcAft>
              <a:buClr>
                <a:srgbClr val="2D2D2D"/>
              </a:buClr>
              <a:buSzPts val="1400"/>
              <a:buFont typeface=" Arial"/>
              <a:buNone/>
            </a:pPr>
            <a:r>
              <a:rPr lang="en-US" sz="1400" b="0" i="0" u="none" strike="noStrike" cap="none">
                <a:solidFill>
                  <a:srgbClr val="2D2D2D"/>
                </a:solidFill>
                <a:latin typeface=" Arial"/>
                <a:ea typeface=" Arial"/>
                <a:cs typeface=" Arial"/>
                <a:sym typeface=" Arial"/>
              </a:rPr>
              <a:t>How does knowing this change what you think a doula's role should look like?</a:t>
            </a:r>
            <a:endParaRPr sz="1400" b="0" i="0" u="none" strike="noStrike" cap="none">
              <a:solidFill>
                <a:schemeClr val="dk1"/>
              </a:solidFill>
              <a:latin typeface="Calibri"/>
              <a:ea typeface="Calibri"/>
              <a:cs typeface="Calibri"/>
              <a:sym typeface="Calibri"/>
            </a:endParaRPr>
          </a:p>
        </p:txBody>
      </p:sp>
      <p:sp>
        <p:nvSpPr>
          <p:cNvPr id="796" name="Google Shape;796;p44"/>
          <p:cNvSpPr/>
          <p:nvPr/>
        </p:nvSpPr>
        <p:spPr>
          <a:xfrm>
            <a:off x="676656" y="2697480"/>
            <a:ext cx="7589520" cy="27432"/>
          </a:xfrm>
          <a:prstGeom prst="rect">
            <a:avLst/>
          </a:prstGeom>
          <a:solidFill>
            <a:srgbClr val="D4BADD"/>
          </a:solidFill>
          <a:ln w="12700" cap="flat" cmpd="sng">
            <a:solidFill>
              <a:srgbClr val="D4BA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p:nvPr/>
        </p:nvSpPr>
        <p:spPr>
          <a:xfrm>
            <a:off x="676656" y="2834640"/>
            <a:ext cx="7680960" cy="64008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6B6B6B"/>
              </a:buClr>
              <a:buSzPts val="1300"/>
              <a:buFont typeface="Georgia"/>
              <a:buNone/>
            </a:pPr>
            <a:r>
              <a:rPr lang="en-US" sz="1300" b="0" i="1" u="none" strike="noStrike" cap="none">
                <a:solidFill>
                  <a:srgbClr val="6B6B6B"/>
                </a:solidFill>
                <a:latin typeface="Georgia"/>
                <a:ea typeface="Georgia"/>
                <a:cs typeface="Georgia"/>
                <a:sym typeface="Georgia"/>
              </a:rPr>
              <a:t>There are no wrong answers. No requirement to have a birth work story to contribute.</a:t>
            </a:r>
            <a:endParaRPr sz="1300" b="0" i="0" u="none" strike="noStrike" cap="none">
              <a:solidFill>
                <a:schemeClr val="dk1"/>
              </a:solidFill>
              <a:latin typeface="Calibri"/>
              <a:ea typeface="Calibri"/>
              <a:cs typeface="Calibri"/>
              <a:sym typeface="Calibri"/>
            </a:endParaRPr>
          </a:p>
          <a:p>
            <a:pPr marL="0" marR="0" lvl="0" indent="0" algn="l" rtl="0">
              <a:lnSpc>
                <a:spcPct val="140000"/>
              </a:lnSpc>
              <a:spcBef>
                <a:spcPts val="0"/>
              </a:spcBef>
              <a:spcAft>
                <a:spcPts val="0"/>
              </a:spcAft>
              <a:buClr>
                <a:srgbClr val="6B6B6B"/>
              </a:buClr>
              <a:buSzPts val="1300"/>
              <a:buFont typeface="Georgia"/>
              <a:buNone/>
            </a:pPr>
            <a:r>
              <a:rPr lang="en-US" sz="1300" b="0" i="1" u="none" strike="noStrike" cap="none">
                <a:solidFill>
                  <a:srgbClr val="6B6B6B"/>
                </a:solidFill>
                <a:latin typeface="Georgia"/>
                <a:ea typeface="Georgia"/>
                <a:cs typeface="Georgia"/>
                <a:sym typeface="Georgia"/>
              </a:rPr>
              <a:t>Your instructor will hold space for whatever comes up.</a:t>
            </a:r>
            <a:endParaRPr sz="1300" b="0" i="0" u="none" strike="noStrike" cap="none">
              <a:solidFill>
                <a:schemeClr val="dk1"/>
              </a:solidFill>
              <a:latin typeface="Calibri"/>
              <a:ea typeface="Calibri"/>
              <a:cs typeface="Calibri"/>
              <a:sym typeface="Calibri"/>
            </a:endParaRPr>
          </a:p>
        </p:txBody>
      </p:sp>
      <p:sp>
        <p:nvSpPr>
          <p:cNvPr id="798" name="Google Shape;798;p44"/>
          <p:cNvSpPr/>
          <p:nvPr/>
        </p:nvSpPr>
        <p:spPr>
          <a:xfrm>
            <a:off x="676656" y="3547872"/>
            <a:ext cx="7680960" cy="109728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What surprised you most about the statistics?</a:t>
            </a:r>
            <a:endParaRPr sz="1350" b="0" i="0" u="none" strike="noStrike" cap="none">
              <a:solidFill>
                <a:schemeClr val="dk1"/>
              </a:solidFill>
              <a:latin typeface="Calibri"/>
              <a:ea typeface="Calibri"/>
              <a:cs typeface="Calibri"/>
              <a:sym typeface="Calibri"/>
            </a:endParaRPr>
          </a:p>
          <a:p>
            <a:pPr marL="177800" marR="0" lvl="0" indent="-177800" algn="l" rtl="0">
              <a:spcBef>
                <a:spcPts val="80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What would it look like for a doula to address this in practice?</a:t>
            </a:r>
            <a:endParaRPr sz="1350" b="0" i="0" u="none" strike="noStrike" cap="none">
              <a:solidFill>
                <a:schemeClr val="dk1"/>
              </a:solidFill>
              <a:latin typeface="Calibri"/>
              <a:ea typeface="Calibri"/>
              <a:cs typeface="Calibri"/>
              <a:sym typeface="Calibri"/>
            </a:endParaRPr>
          </a:p>
          <a:p>
            <a:pPr marL="177800" marR="0" lvl="0" indent="-177800" algn="l" rtl="0">
              <a:spcBef>
                <a:spcPts val="800"/>
              </a:spcBef>
              <a:spcAft>
                <a:spcPts val="0"/>
              </a:spcAft>
              <a:buClr>
                <a:srgbClr val="2D2D2D"/>
              </a:buClr>
              <a:buSzPts val="1350"/>
              <a:buFont typeface=" Arial"/>
              <a:buChar char="•"/>
            </a:pPr>
            <a:r>
              <a:rPr lang="en-US" sz="1350" b="0" i="0" u="none" strike="noStrike" cap="none">
                <a:solidFill>
                  <a:srgbClr val="2D2D2D"/>
                </a:solidFill>
                <a:latin typeface=" Arial"/>
                <a:ea typeface=" Arial"/>
                <a:cs typeface=" Arial"/>
                <a:sym typeface=" Arial"/>
              </a:rPr>
              <a:t>What feels uncertain or hard about this conversation for you?</a:t>
            </a:r>
            <a:endParaRPr sz="1350" b="0" i="0" u="none" strike="noStrike" cap="none">
              <a:solidFill>
                <a:schemeClr val="dk1"/>
              </a:solidFill>
              <a:latin typeface="Calibri"/>
              <a:ea typeface="Calibri"/>
              <a:cs typeface="Calibri"/>
              <a:sym typeface="Calibri"/>
            </a:endParaRPr>
          </a:p>
        </p:txBody>
      </p:sp>
      <p:sp>
        <p:nvSpPr>
          <p:cNvPr id="799" name="Google Shape;799;p44"/>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Group Discussion — Health Equity</a:t>
            </a:r>
            <a:endParaRPr sz="1200" b="0" i="0" u="none" strike="noStrike" cap="none">
              <a:solidFill>
                <a:schemeClr val="dk1"/>
              </a:solidFill>
              <a:latin typeface="Calibri"/>
              <a:ea typeface="Calibri"/>
              <a:cs typeface="Calibri"/>
              <a:sym typeface="Calibri"/>
            </a:endParaRPr>
          </a:p>
        </p:txBody>
      </p:sp>
      <p:sp>
        <p:nvSpPr>
          <p:cNvPr id="801" name="Google Shape;801;p44"/>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6"/>
        <p:cNvGrpSpPr/>
        <p:nvPr/>
      </p:nvGrpSpPr>
      <p:grpSpPr>
        <a:xfrm>
          <a:off x="0" y="0"/>
          <a:ext cx="0" cy="0"/>
          <a:chOff x="0" y="0"/>
          <a:chExt cx="0" cy="0"/>
        </a:xfrm>
      </p:grpSpPr>
      <p:sp>
        <p:nvSpPr>
          <p:cNvPr id="807" name="Google Shape;807;p45"/>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COMPLICATIONS DOULAS ENCOUNTER — BEYOND PREECLAMPSIA</a:t>
            </a:r>
            <a:endParaRPr sz="1200" b="0" i="0" u="none" strike="noStrike" cap="none">
              <a:solidFill>
                <a:schemeClr val="dk1"/>
              </a:solidFill>
              <a:latin typeface="Calibri"/>
              <a:ea typeface="Calibri"/>
              <a:cs typeface="Calibri"/>
              <a:sym typeface="Calibri"/>
            </a:endParaRPr>
          </a:p>
        </p:txBody>
      </p:sp>
      <p:sp>
        <p:nvSpPr>
          <p:cNvPr id="808" name="Google Shape;808;p45"/>
          <p:cNvSpPr/>
          <p:nvPr/>
        </p:nvSpPr>
        <p:spPr>
          <a:xfrm>
            <a:off x="411480" y="457198"/>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An Orientation to Other Common Complications</a:t>
            </a:r>
            <a:endParaRPr sz="2000" b="0" i="0" u="none" strike="noStrike" cap="none">
              <a:solidFill>
                <a:schemeClr val="dk1"/>
              </a:solidFill>
              <a:latin typeface="Calibri"/>
              <a:ea typeface="Calibri"/>
              <a:cs typeface="Calibri"/>
              <a:sym typeface="Calibri"/>
            </a:endParaRPr>
          </a:p>
        </p:txBody>
      </p:sp>
      <p:sp>
        <p:nvSpPr>
          <p:cNvPr id="809" name="Google Shape;809;p45"/>
          <p:cNvSpPr/>
          <p:nvPr/>
        </p:nvSpPr>
        <p:spPr>
          <a:xfrm>
            <a:off x="219445" y="870918"/>
            <a:ext cx="4114800" cy="1783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5"/>
          <p:cNvSpPr/>
          <p:nvPr/>
        </p:nvSpPr>
        <p:spPr>
          <a:xfrm>
            <a:off x="219445" y="870918"/>
            <a:ext cx="73200" cy="1783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5"/>
          <p:cNvSpPr/>
          <p:nvPr/>
        </p:nvSpPr>
        <p:spPr>
          <a:xfrm>
            <a:off x="402325" y="962358"/>
            <a:ext cx="37491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400"/>
              <a:buFont typeface="Georgia"/>
              <a:buNone/>
            </a:pPr>
            <a:r>
              <a:rPr lang="en-US" sz="1400" b="1" i="0" u="none" strike="noStrike" cap="none">
                <a:solidFill>
                  <a:srgbClr val="5E376C"/>
                </a:solidFill>
                <a:latin typeface="Georgia"/>
                <a:ea typeface="Georgia"/>
                <a:cs typeface="Georgia"/>
                <a:sym typeface="Georgia"/>
              </a:rPr>
              <a:t>Gestational Diabetes</a:t>
            </a:r>
            <a:endParaRPr sz="1400" b="0" i="0" u="none" strike="noStrike" cap="none">
              <a:solidFill>
                <a:schemeClr val="dk1"/>
              </a:solidFill>
              <a:latin typeface="Calibri"/>
              <a:ea typeface="Calibri"/>
              <a:cs typeface="Calibri"/>
              <a:sym typeface="Calibri"/>
            </a:endParaRPr>
          </a:p>
        </p:txBody>
      </p:sp>
      <p:sp>
        <p:nvSpPr>
          <p:cNvPr id="812" name="Google Shape;812;p45"/>
          <p:cNvSpPr/>
          <p:nvPr/>
        </p:nvSpPr>
        <p:spPr>
          <a:xfrm>
            <a:off x="402325" y="1291542"/>
            <a:ext cx="3749100" cy="804600"/>
          </a:xfrm>
          <a:prstGeom prst="rect">
            <a:avLst/>
          </a:prstGeom>
          <a:noFill/>
          <a:ln>
            <a:noFill/>
          </a:ln>
        </p:spPr>
        <p:txBody>
          <a:bodyPr spcFirstLastPara="1" wrap="square" lIns="0" tIns="0" rIns="0" bIns="0" anchor="t" anchorCtr="0">
            <a:noAutofit/>
          </a:bodyPr>
          <a:lstStyle/>
          <a:p>
            <a:pPr marL="0" marR="0" lvl="0" indent="0" algn="l" rtl="0">
              <a:lnSpc>
                <a:spcPct val="132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6–9% of pregnancies. Managed with diet, exercise, sometimes insulin. Bigger babies. More C-sections.</a:t>
            </a:r>
            <a:endParaRPr sz="1200" b="0" i="0" u="none" strike="noStrike" cap="none">
              <a:solidFill>
                <a:schemeClr val="dk1"/>
              </a:solidFill>
              <a:latin typeface="Calibri"/>
              <a:ea typeface="Calibri"/>
              <a:cs typeface="Calibri"/>
              <a:sym typeface="Calibri"/>
            </a:endParaRPr>
          </a:p>
        </p:txBody>
      </p:sp>
      <p:sp>
        <p:nvSpPr>
          <p:cNvPr id="813" name="Google Shape;813;p45"/>
          <p:cNvSpPr/>
          <p:nvPr/>
        </p:nvSpPr>
        <p:spPr>
          <a:xfrm>
            <a:off x="402325" y="2132790"/>
            <a:ext cx="3749100" cy="438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1150"/>
              <a:buFont typeface=" Arial"/>
              <a:buNone/>
            </a:pPr>
            <a:r>
              <a:rPr lang="en-US" sz="1200" b="0" i="1" u="none" strike="noStrike" cap="none">
                <a:solidFill>
                  <a:srgbClr val="5E376C"/>
                </a:solidFill>
                <a:latin typeface=" Arial"/>
                <a:ea typeface=" Arial"/>
                <a:cs typeface=" Arial"/>
                <a:sym typeface=" Arial"/>
              </a:rPr>
              <a:t>Make her diagnosis feel normal. Support diet changes without judgment.</a:t>
            </a:r>
            <a:endParaRPr sz="1200" b="0" i="0" u="none" strike="noStrike" cap="none">
              <a:solidFill>
                <a:schemeClr val="dk1"/>
              </a:solidFill>
              <a:latin typeface="Calibri"/>
              <a:ea typeface="Calibri"/>
              <a:cs typeface="Calibri"/>
              <a:sym typeface="Calibri"/>
            </a:endParaRPr>
          </a:p>
        </p:txBody>
      </p:sp>
      <p:sp>
        <p:nvSpPr>
          <p:cNvPr id="814" name="Google Shape;814;p45"/>
          <p:cNvSpPr/>
          <p:nvPr/>
        </p:nvSpPr>
        <p:spPr>
          <a:xfrm>
            <a:off x="4535413" y="870918"/>
            <a:ext cx="4114800" cy="1783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5"/>
          <p:cNvSpPr/>
          <p:nvPr/>
        </p:nvSpPr>
        <p:spPr>
          <a:xfrm>
            <a:off x="4535413" y="870918"/>
            <a:ext cx="73200" cy="17832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5"/>
          <p:cNvSpPr/>
          <p:nvPr/>
        </p:nvSpPr>
        <p:spPr>
          <a:xfrm>
            <a:off x="4718293" y="962358"/>
            <a:ext cx="37491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400"/>
              <a:buFont typeface="Georgia"/>
              <a:buNone/>
            </a:pPr>
            <a:r>
              <a:rPr lang="en-US" sz="1400" b="1" i="0" u="none" strike="noStrike" cap="none">
                <a:solidFill>
                  <a:srgbClr val="845995"/>
                </a:solidFill>
                <a:latin typeface="Georgia"/>
                <a:ea typeface="Georgia"/>
                <a:cs typeface="Georgia"/>
                <a:sym typeface="Georgia"/>
              </a:rPr>
              <a:t>Preterm Labor</a:t>
            </a:r>
            <a:endParaRPr sz="1400" b="0" i="0" u="none" strike="noStrike" cap="none">
              <a:solidFill>
                <a:schemeClr val="dk1"/>
              </a:solidFill>
              <a:latin typeface="Calibri"/>
              <a:ea typeface="Calibri"/>
              <a:cs typeface="Calibri"/>
              <a:sym typeface="Calibri"/>
            </a:endParaRPr>
          </a:p>
        </p:txBody>
      </p:sp>
      <p:sp>
        <p:nvSpPr>
          <p:cNvPr id="817" name="Google Shape;817;p45"/>
          <p:cNvSpPr/>
          <p:nvPr/>
        </p:nvSpPr>
        <p:spPr>
          <a:xfrm>
            <a:off x="4718293" y="1291542"/>
            <a:ext cx="3749100" cy="804600"/>
          </a:xfrm>
          <a:prstGeom prst="rect">
            <a:avLst/>
          </a:prstGeom>
          <a:noFill/>
          <a:ln>
            <a:noFill/>
          </a:ln>
        </p:spPr>
        <p:txBody>
          <a:bodyPr spcFirstLastPara="1" wrap="square" lIns="0" tIns="0" rIns="0" bIns="0" anchor="t" anchorCtr="0">
            <a:noAutofit/>
          </a:bodyPr>
          <a:lstStyle/>
          <a:p>
            <a:pPr marL="0" marR="0" lvl="0" indent="0" algn="l" rtl="0">
              <a:lnSpc>
                <a:spcPct val="132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Contractions before 37 weeks. Signs: regular contractions, pelvic pressure, low backache, watery discharge.</a:t>
            </a:r>
            <a:endParaRPr sz="1200" b="0" i="0" u="none" strike="noStrike" cap="none">
              <a:solidFill>
                <a:schemeClr val="dk1"/>
              </a:solidFill>
              <a:latin typeface="Calibri"/>
              <a:ea typeface="Calibri"/>
              <a:cs typeface="Calibri"/>
              <a:sym typeface="Calibri"/>
            </a:endParaRPr>
          </a:p>
        </p:txBody>
      </p:sp>
      <p:sp>
        <p:nvSpPr>
          <p:cNvPr id="818" name="Google Shape;818;p45"/>
          <p:cNvSpPr/>
          <p:nvPr/>
        </p:nvSpPr>
        <p:spPr>
          <a:xfrm>
            <a:off x="4718293" y="2132790"/>
            <a:ext cx="3749100" cy="438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845995"/>
              </a:buClr>
              <a:buSzPts val="1150"/>
              <a:buFont typeface=" Arial"/>
              <a:buNone/>
            </a:pPr>
            <a:r>
              <a:rPr lang="en-US" sz="1200" b="0" i="1" u="none" strike="noStrike" cap="none">
                <a:solidFill>
                  <a:srgbClr val="845995"/>
                </a:solidFill>
                <a:latin typeface=" Arial"/>
                <a:ea typeface=" Arial"/>
                <a:cs typeface=" Arial"/>
                <a:sym typeface=" Arial"/>
              </a:rPr>
              <a:t>Get her seen NOW. Don't wait and see.</a:t>
            </a:r>
            <a:endParaRPr sz="1200" b="0" i="0" u="none" strike="noStrike" cap="none">
              <a:solidFill>
                <a:schemeClr val="dk1"/>
              </a:solidFill>
              <a:latin typeface="Calibri"/>
              <a:ea typeface="Calibri"/>
              <a:cs typeface="Calibri"/>
              <a:sym typeface="Calibri"/>
            </a:endParaRPr>
          </a:p>
        </p:txBody>
      </p:sp>
      <p:sp>
        <p:nvSpPr>
          <p:cNvPr id="819" name="Google Shape;819;p45"/>
          <p:cNvSpPr/>
          <p:nvPr/>
        </p:nvSpPr>
        <p:spPr>
          <a:xfrm>
            <a:off x="219445" y="2772870"/>
            <a:ext cx="4114800" cy="1783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5"/>
          <p:cNvSpPr/>
          <p:nvPr/>
        </p:nvSpPr>
        <p:spPr>
          <a:xfrm>
            <a:off x="219445" y="2772870"/>
            <a:ext cx="73200" cy="17832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5"/>
          <p:cNvSpPr/>
          <p:nvPr/>
        </p:nvSpPr>
        <p:spPr>
          <a:xfrm>
            <a:off x="402325" y="2864310"/>
            <a:ext cx="37491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400"/>
              <a:buFont typeface="Georgia"/>
              <a:buNone/>
            </a:pPr>
            <a:r>
              <a:rPr lang="en-US" sz="1400" b="1" i="0" u="none" strike="noStrike" cap="none">
                <a:solidFill>
                  <a:srgbClr val="5E376C"/>
                </a:solidFill>
                <a:latin typeface="Georgia"/>
                <a:ea typeface="Georgia"/>
                <a:cs typeface="Georgia"/>
                <a:sym typeface="Georgia"/>
              </a:rPr>
              <a:t>Placenta Previa &amp; Abruption</a:t>
            </a:r>
            <a:endParaRPr sz="1400" b="0" i="0" u="none" strike="noStrike" cap="none">
              <a:solidFill>
                <a:schemeClr val="dk1"/>
              </a:solidFill>
              <a:latin typeface="Calibri"/>
              <a:ea typeface="Calibri"/>
              <a:cs typeface="Calibri"/>
              <a:sym typeface="Calibri"/>
            </a:endParaRPr>
          </a:p>
        </p:txBody>
      </p:sp>
      <p:sp>
        <p:nvSpPr>
          <p:cNvPr id="822" name="Google Shape;822;p45"/>
          <p:cNvSpPr/>
          <p:nvPr/>
        </p:nvSpPr>
        <p:spPr>
          <a:xfrm>
            <a:off x="402325" y="3193494"/>
            <a:ext cx="3749100" cy="804600"/>
          </a:xfrm>
          <a:prstGeom prst="rect">
            <a:avLst/>
          </a:prstGeom>
          <a:noFill/>
          <a:ln>
            <a:noFill/>
          </a:ln>
        </p:spPr>
        <p:txBody>
          <a:bodyPr spcFirstLastPara="1" wrap="square" lIns="0" tIns="0" rIns="0" bIns="0" anchor="t" anchorCtr="0">
            <a:noAutofit/>
          </a:bodyPr>
          <a:lstStyle/>
          <a:p>
            <a:pPr marL="0" marR="0" lvl="0" indent="0" algn="l" rtl="0">
              <a:lnSpc>
                <a:spcPct val="132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Previa: placenta covers the cervix — no vaginal birth. Abruption: placenta tears away — life-threatening.</a:t>
            </a:r>
            <a:endParaRPr sz="1200" b="0" i="0" u="none" strike="noStrike" cap="none">
              <a:solidFill>
                <a:schemeClr val="dk1"/>
              </a:solidFill>
              <a:latin typeface="Calibri"/>
              <a:ea typeface="Calibri"/>
              <a:cs typeface="Calibri"/>
              <a:sym typeface="Calibri"/>
            </a:endParaRPr>
          </a:p>
        </p:txBody>
      </p:sp>
      <p:sp>
        <p:nvSpPr>
          <p:cNvPr id="823" name="Google Shape;823;p45"/>
          <p:cNvSpPr/>
          <p:nvPr/>
        </p:nvSpPr>
        <p:spPr>
          <a:xfrm>
            <a:off x="402325" y="4034742"/>
            <a:ext cx="3749100" cy="438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1150"/>
              <a:buFont typeface=" Arial"/>
              <a:buNone/>
            </a:pPr>
            <a:r>
              <a:rPr lang="en-US" sz="1200" b="0" i="1" u="none" strike="noStrike" cap="none">
                <a:solidFill>
                  <a:srgbClr val="5E376C"/>
                </a:solidFill>
                <a:latin typeface=" Arial"/>
                <a:ea typeface=" Arial"/>
                <a:cs typeface=" Arial"/>
                <a:sym typeface=" Arial"/>
              </a:rPr>
              <a:t>Painless bleeding in T3 = ER, NOW.</a:t>
            </a:r>
            <a:endParaRPr sz="1200" b="0" i="0" u="none" strike="noStrike" cap="none">
              <a:solidFill>
                <a:schemeClr val="dk1"/>
              </a:solidFill>
              <a:latin typeface="Calibri"/>
              <a:ea typeface="Calibri"/>
              <a:cs typeface="Calibri"/>
              <a:sym typeface="Calibri"/>
            </a:endParaRPr>
          </a:p>
        </p:txBody>
      </p:sp>
      <p:sp>
        <p:nvSpPr>
          <p:cNvPr id="824" name="Google Shape;824;p45"/>
          <p:cNvSpPr/>
          <p:nvPr/>
        </p:nvSpPr>
        <p:spPr>
          <a:xfrm>
            <a:off x="4535413" y="2772870"/>
            <a:ext cx="4114800" cy="17832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5"/>
          <p:cNvSpPr/>
          <p:nvPr/>
        </p:nvSpPr>
        <p:spPr>
          <a:xfrm>
            <a:off x="4535413" y="2772870"/>
            <a:ext cx="73200" cy="17832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5"/>
          <p:cNvSpPr/>
          <p:nvPr/>
        </p:nvSpPr>
        <p:spPr>
          <a:xfrm>
            <a:off x="4718293" y="2864310"/>
            <a:ext cx="3749100" cy="29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400"/>
              <a:buFont typeface="Georgia"/>
              <a:buNone/>
            </a:pPr>
            <a:r>
              <a:rPr lang="en-US" sz="1400" b="1" i="0" u="none" strike="noStrike" cap="none">
                <a:solidFill>
                  <a:srgbClr val="845995"/>
                </a:solidFill>
                <a:latin typeface="Georgia"/>
                <a:ea typeface="Georgia"/>
                <a:cs typeface="Georgia"/>
                <a:sym typeface="Georgia"/>
              </a:rPr>
              <a:t>Hyperemesis Gravidarum</a:t>
            </a:r>
            <a:endParaRPr sz="1400" b="0" i="0" u="none" strike="noStrike" cap="none">
              <a:solidFill>
                <a:schemeClr val="dk1"/>
              </a:solidFill>
              <a:latin typeface="Calibri"/>
              <a:ea typeface="Calibri"/>
              <a:cs typeface="Calibri"/>
              <a:sym typeface="Calibri"/>
            </a:endParaRPr>
          </a:p>
        </p:txBody>
      </p:sp>
      <p:sp>
        <p:nvSpPr>
          <p:cNvPr id="827" name="Google Shape;827;p45"/>
          <p:cNvSpPr/>
          <p:nvPr/>
        </p:nvSpPr>
        <p:spPr>
          <a:xfrm>
            <a:off x="4718293" y="3193494"/>
            <a:ext cx="3749100" cy="804600"/>
          </a:xfrm>
          <a:prstGeom prst="rect">
            <a:avLst/>
          </a:prstGeom>
          <a:noFill/>
          <a:ln>
            <a:noFill/>
          </a:ln>
        </p:spPr>
        <p:txBody>
          <a:bodyPr spcFirstLastPara="1" wrap="square" lIns="0" tIns="0" rIns="0" bIns="0" anchor="t" anchorCtr="0">
            <a:noAutofit/>
          </a:bodyPr>
          <a:lstStyle/>
          <a:p>
            <a:pPr marL="0" marR="0" lvl="0" indent="0" algn="l" rtl="0">
              <a:lnSpc>
                <a:spcPct val="132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Severe nausea + vomiting. Not 'just' morning sickness. May need IV fluids and hospital care.</a:t>
            </a:r>
            <a:endParaRPr sz="1200" b="0" i="0" u="none" strike="noStrike" cap="none">
              <a:solidFill>
                <a:schemeClr val="dk1"/>
              </a:solidFill>
              <a:latin typeface="Calibri"/>
              <a:ea typeface="Calibri"/>
              <a:cs typeface="Calibri"/>
              <a:sym typeface="Calibri"/>
            </a:endParaRPr>
          </a:p>
        </p:txBody>
      </p:sp>
      <p:sp>
        <p:nvSpPr>
          <p:cNvPr id="828" name="Google Shape;828;p45"/>
          <p:cNvSpPr/>
          <p:nvPr/>
        </p:nvSpPr>
        <p:spPr>
          <a:xfrm>
            <a:off x="4718293" y="4034742"/>
            <a:ext cx="3749100" cy="438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845995"/>
              </a:buClr>
              <a:buSzPts val="1150"/>
              <a:buFont typeface=" Arial"/>
              <a:buNone/>
            </a:pPr>
            <a:r>
              <a:rPr lang="en-US" sz="1200" b="0" i="1" u="none" strike="noStrike" cap="none">
                <a:solidFill>
                  <a:srgbClr val="845995"/>
                </a:solidFill>
                <a:latin typeface=" Arial"/>
                <a:ea typeface=" Arial"/>
                <a:cs typeface=" Arial"/>
                <a:sym typeface=" Arial"/>
              </a:rPr>
              <a:t>Take her seriously. It often gets brushed off. Your presence matters.</a:t>
            </a:r>
            <a:endParaRPr sz="1200" b="0" i="0" u="none" strike="noStrike" cap="none">
              <a:solidFill>
                <a:schemeClr val="dk1"/>
              </a:solidFill>
              <a:latin typeface="Calibri"/>
              <a:ea typeface="Calibri"/>
              <a:cs typeface="Calibri"/>
              <a:sym typeface="Calibri"/>
            </a:endParaRPr>
          </a:p>
        </p:txBody>
      </p:sp>
      <p:sp>
        <p:nvSpPr>
          <p:cNvPr id="829" name="Google Shape;829;p45"/>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5"/>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Other Complications</a:t>
            </a:r>
            <a:endParaRPr sz="1200" b="0" i="0" u="none" strike="noStrike" cap="none">
              <a:solidFill>
                <a:schemeClr val="dk1"/>
              </a:solidFill>
              <a:latin typeface="Calibri"/>
              <a:ea typeface="Calibri"/>
              <a:cs typeface="Calibri"/>
              <a:sym typeface="Calibri"/>
            </a:endParaRPr>
          </a:p>
        </p:txBody>
      </p:sp>
      <p:sp>
        <p:nvSpPr>
          <p:cNvPr id="831" name="Google Shape;831;p45"/>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6"/>
        <p:cNvGrpSpPr/>
        <p:nvPr/>
      </p:nvGrpSpPr>
      <p:grpSpPr>
        <a:xfrm>
          <a:off x="0" y="0"/>
          <a:ext cx="0" cy="0"/>
          <a:chOff x="0" y="0"/>
          <a:chExt cx="0" cy="0"/>
        </a:xfrm>
      </p:grpSpPr>
      <p:sp>
        <p:nvSpPr>
          <p:cNvPr id="837" name="Google Shape;837;p46"/>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900"/>
              <a:buFont typeface=" Arial"/>
              <a:buNone/>
            </a:pPr>
            <a:r>
              <a:rPr lang="en-US" sz="1200" b="0" i="0" u="none" strike="noStrike" cap="none">
                <a:solidFill>
                  <a:srgbClr val="DB2777"/>
                </a:solidFill>
                <a:latin typeface=" Arial"/>
                <a:ea typeface=" Arial"/>
                <a:cs typeface=" Arial"/>
                <a:sym typeface=" Arial"/>
              </a:rPr>
              <a:t>CASE STUDY  ·  BREAKOUT DISCUSSION  ·  10 MINUTES</a:t>
            </a:r>
            <a:endParaRPr sz="1200" b="0" i="0" u="none" strike="noStrike" cap="none">
              <a:solidFill>
                <a:schemeClr val="dk1"/>
              </a:solidFill>
              <a:latin typeface="Calibri"/>
              <a:ea typeface="Calibri"/>
              <a:cs typeface="Calibri"/>
              <a:sym typeface="Calibri"/>
            </a:endParaRPr>
          </a:p>
        </p:txBody>
      </p:sp>
      <p:sp>
        <p:nvSpPr>
          <p:cNvPr id="838" name="Google Shape;838;p46"/>
          <p:cNvSpPr/>
          <p:nvPr/>
        </p:nvSpPr>
        <p:spPr>
          <a:xfrm>
            <a:off x="393193" y="48921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What Would You Do?</a:t>
            </a:r>
            <a:endParaRPr sz="2000" b="0" i="0" u="none" strike="noStrike" cap="none">
              <a:solidFill>
                <a:schemeClr val="dk1"/>
              </a:solidFill>
              <a:latin typeface="Calibri"/>
              <a:ea typeface="Calibri"/>
              <a:cs typeface="Calibri"/>
              <a:sym typeface="Calibri"/>
            </a:endParaRPr>
          </a:p>
        </p:txBody>
      </p:sp>
      <p:sp>
        <p:nvSpPr>
          <p:cNvPr id="839" name="Google Shape;839;p46"/>
          <p:cNvSpPr/>
          <p:nvPr/>
        </p:nvSpPr>
        <p:spPr>
          <a:xfrm>
            <a:off x="274325" y="1024126"/>
            <a:ext cx="8595300" cy="1177800"/>
          </a:xfrm>
          <a:prstGeom prst="rect">
            <a:avLst/>
          </a:prstGeom>
          <a:solidFill>
            <a:srgbClr val="FDF2F8"/>
          </a:solidFill>
          <a:ln w="12700" cap="flat" cmpd="sng">
            <a:solidFill>
              <a:srgbClr val="DB2777"/>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a:off x="274324" y="1024126"/>
            <a:ext cx="73200" cy="1177800"/>
          </a:xfrm>
          <a:prstGeom prst="rect">
            <a:avLst/>
          </a:prstGeom>
          <a:solidFill>
            <a:srgbClr val="DB2777"/>
          </a:solidFill>
          <a:ln w="12700" cap="flat" cmpd="sng">
            <a:solidFill>
              <a:srgbClr val="DB27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a:off x="475488" y="1115568"/>
            <a:ext cx="8229600" cy="2560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B2777"/>
              </a:buClr>
              <a:buSzPts val="1300"/>
              <a:buFont typeface="Georgia"/>
              <a:buNone/>
            </a:pPr>
            <a:r>
              <a:rPr lang="en-US" sz="1300" b="1" i="0" u="none" strike="noStrike" cap="none">
                <a:solidFill>
                  <a:srgbClr val="DB2777"/>
                </a:solidFill>
                <a:latin typeface="Georgia"/>
                <a:ea typeface="Georgia"/>
                <a:cs typeface="Georgia"/>
                <a:sym typeface="Georgia"/>
              </a:rPr>
              <a:t>The Scenario</a:t>
            </a:r>
            <a:endParaRPr sz="1300" b="0" i="0" u="none" strike="noStrike" cap="none">
              <a:solidFill>
                <a:schemeClr val="dk1"/>
              </a:solidFill>
              <a:latin typeface="Calibri"/>
              <a:ea typeface="Calibri"/>
              <a:cs typeface="Calibri"/>
              <a:sym typeface="Calibri"/>
            </a:endParaRPr>
          </a:p>
        </p:txBody>
      </p:sp>
      <p:sp>
        <p:nvSpPr>
          <p:cNvPr id="842" name="Google Shape;842;p46"/>
          <p:cNvSpPr/>
          <p:nvPr/>
        </p:nvSpPr>
        <p:spPr>
          <a:xfrm>
            <a:off x="475500" y="1408175"/>
            <a:ext cx="8229600" cy="7938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3D1040"/>
              </a:buClr>
              <a:buSzPts val="1450"/>
              <a:buFont typeface="Georgia"/>
              <a:buNone/>
            </a:pPr>
            <a:r>
              <a:rPr lang="en-US" sz="1450" b="0" i="1" u="none" strike="noStrike" cap="none">
                <a:solidFill>
                  <a:srgbClr val="3D1040"/>
                </a:solidFill>
                <a:latin typeface="Georgia"/>
                <a:ea typeface="Georgia"/>
                <a:cs typeface="Georgia"/>
                <a:sym typeface="Georgia"/>
              </a:rPr>
              <a:t>Your client is 34 weeks pregnant. She texts you at 9:00 PM: "I have a terrible headache and my face looks puffy. It came on fast. Should I be worried?" Her sister had preeclampsia last year.</a:t>
            </a:r>
            <a:endParaRPr sz="1450" b="0" i="0" u="none" strike="noStrike" cap="none">
              <a:solidFill>
                <a:schemeClr val="dk1"/>
              </a:solidFill>
              <a:latin typeface="Calibri"/>
              <a:ea typeface="Calibri"/>
              <a:cs typeface="Calibri"/>
              <a:sym typeface="Calibri"/>
            </a:endParaRPr>
          </a:p>
        </p:txBody>
      </p:sp>
      <p:sp>
        <p:nvSpPr>
          <p:cNvPr id="843" name="Google Shape;843;p46"/>
          <p:cNvSpPr/>
          <p:nvPr/>
        </p:nvSpPr>
        <p:spPr>
          <a:xfrm>
            <a:off x="347472" y="2743200"/>
            <a:ext cx="8412480" cy="2743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350"/>
              <a:buFont typeface=" Arial"/>
              <a:buNone/>
            </a:pPr>
            <a:r>
              <a:rPr lang="en-US" sz="1350" b="1" i="0" u="none" strike="noStrike" cap="none">
                <a:solidFill>
                  <a:srgbClr val="5E376C"/>
                </a:solidFill>
                <a:latin typeface=" Arial"/>
                <a:ea typeface=" Arial"/>
                <a:cs typeface=" Arial"/>
                <a:sym typeface=" Arial"/>
              </a:rPr>
              <a:t>In your group, discuss:</a:t>
            </a:r>
            <a:endParaRPr sz="1350" b="0" i="0" u="none" strike="noStrike" cap="none">
              <a:solidFill>
                <a:schemeClr val="dk1"/>
              </a:solidFill>
              <a:latin typeface="Calibri"/>
              <a:ea typeface="Calibri"/>
              <a:cs typeface="Calibri"/>
              <a:sym typeface="Calibri"/>
            </a:endParaRPr>
          </a:p>
        </p:txBody>
      </p:sp>
      <p:sp>
        <p:nvSpPr>
          <p:cNvPr id="844" name="Google Shape;844;p46"/>
          <p:cNvSpPr/>
          <p:nvPr/>
        </p:nvSpPr>
        <p:spPr>
          <a:xfrm>
            <a:off x="347472" y="3063240"/>
            <a:ext cx="8412480" cy="141732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450"/>
              <a:buFont typeface=" Arial"/>
              <a:buChar char="•"/>
            </a:pPr>
            <a:r>
              <a:rPr lang="en-US" sz="1450" b="0" i="0" u="none" strike="noStrike" cap="none">
                <a:solidFill>
                  <a:srgbClr val="2D2D2D"/>
                </a:solidFill>
                <a:latin typeface=" Arial"/>
                <a:ea typeface=" Arial"/>
                <a:cs typeface=" Arial"/>
                <a:sym typeface=" Arial"/>
              </a:rPr>
              <a:t>What do you text back — word for word?</a:t>
            </a:r>
            <a:endParaRPr sz="145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450"/>
              <a:buFont typeface=" Arial"/>
              <a:buChar char="•"/>
            </a:pPr>
            <a:r>
              <a:rPr lang="en-US" sz="1450" b="0" i="0" u="none" strike="noStrike" cap="none">
                <a:solidFill>
                  <a:srgbClr val="2D2D2D"/>
                </a:solidFill>
                <a:latin typeface=" Arial"/>
                <a:ea typeface=" Arial"/>
                <a:cs typeface=" Arial"/>
                <a:sym typeface=" Arial"/>
              </a:rPr>
              <a:t>What would change if she said the headache started yesterday?</a:t>
            </a:r>
            <a:endParaRPr sz="1450" b="0" i="0" u="none" strike="noStrike" cap="none">
              <a:solidFill>
                <a:schemeClr val="dk1"/>
              </a:solidFill>
              <a:latin typeface="Calibri"/>
              <a:ea typeface="Calibri"/>
              <a:cs typeface="Calibri"/>
              <a:sym typeface="Calibri"/>
            </a:endParaRPr>
          </a:p>
          <a:p>
            <a:pPr marL="177800" marR="0" lvl="0" indent="-177800" algn="l" rtl="0">
              <a:spcBef>
                <a:spcPts val="900"/>
              </a:spcBef>
              <a:spcAft>
                <a:spcPts val="0"/>
              </a:spcAft>
              <a:buClr>
                <a:srgbClr val="2D2D2D"/>
              </a:buClr>
              <a:buSzPts val="1450"/>
              <a:buFont typeface=" Arial"/>
              <a:buChar char="•"/>
            </a:pPr>
            <a:r>
              <a:rPr lang="en-US" sz="1450" b="0" i="0" u="none" strike="noStrike" cap="none">
                <a:solidFill>
                  <a:srgbClr val="2D2D2D"/>
                </a:solidFill>
                <a:latin typeface=" Arial"/>
                <a:ea typeface=" Arial"/>
                <a:cs typeface=" Arial"/>
                <a:sym typeface=" Arial"/>
              </a:rPr>
              <a:t>She already called her provider and was told to "just rest and drink water" — what now?</a:t>
            </a:r>
            <a:endParaRPr sz="1450" b="0" i="0" u="none" strike="noStrike" cap="none">
              <a:solidFill>
                <a:schemeClr val="dk1"/>
              </a:solidFill>
              <a:latin typeface="Calibri"/>
              <a:ea typeface="Calibri"/>
              <a:cs typeface="Calibri"/>
              <a:sym typeface="Calibri"/>
            </a:endParaRPr>
          </a:p>
        </p:txBody>
      </p:sp>
      <p:sp>
        <p:nvSpPr>
          <p:cNvPr id="845" name="Google Shape;845;p46"/>
          <p:cNvSpPr/>
          <p:nvPr/>
        </p:nvSpPr>
        <p:spPr>
          <a:xfrm>
            <a:off x="0" y="4613148"/>
            <a:ext cx="9144000" cy="530352"/>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6"/>
          <p:cNvSpPr/>
          <p:nvPr/>
        </p:nvSpPr>
        <p:spPr>
          <a:xfrm>
            <a:off x="274320" y="4649724"/>
            <a:ext cx="8595360" cy="43891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250"/>
              <a:buFont typeface=" Arial"/>
              <a:buNone/>
            </a:pPr>
            <a:r>
              <a:rPr lang="en-US" sz="1250" b="1" i="0" u="none" strike="noStrike" cap="none">
                <a:solidFill>
                  <a:srgbClr val="FFFFFF"/>
                </a:solidFill>
                <a:latin typeface=" Arial"/>
                <a:ea typeface=" Arial"/>
                <a:cs typeface=" Arial"/>
                <a:sym typeface=" Arial"/>
              </a:rPr>
              <a:t>WHAT IF she also mentions seeing spots?  →  911 or immediate drive to L&amp;D. Do not wait.</a:t>
            </a:r>
            <a:endParaRPr sz="125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1"/>
        <p:cNvGrpSpPr/>
        <p:nvPr/>
      </p:nvGrpSpPr>
      <p:grpSpPr>
        <a:xfrm>
          <a:off x="0" y="0"/>
          <a:ext cx="0" cy="0"/>
          <a:chOff x="0" y="0"/>
          <a:chExt cx="0" cy="0"/>
        </a:xfrm>
      </p:grpSpPr>
      <p:sp>
        <p:nvSpPr>
          <p:cNvPr id="852" name="Google Shape;852;p47"/>
          <p:cNvSpPr/>
          <p:nvPr/>
        </p:nvSpPr>
        <p:spPr>
          <a:xfrm>
            <a:off x="0" y="0"/>
            <a:ext cx="9144000" cy="841248"/>
          </a:xfrm>
          <a:prstGeom prst="rect">
            <a:avLst/>
          </a:prstGeom>
          <a:solidFill>
            <a:srgbClr val="F0FDF4"/>
          </a:solidFill>
          <a:ln w="12700" cap="flat" cmpd="sng">
            <a:solidFill>
              <a:srgbClr val="F0FD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0" y="0"/>
            <a:ext cx="73152" cy="841248"/>
          </a:xfrm>
          <a:prstGeom prst="rect">
            <a:avLst/>
          </a:prstGeom>
          <a:solidFill>
            <a:srgbClr val="059669"/>
          </a:solidFill>
          <a:ln w="12700" cap="flat" cmpd="sng">
            <a:solidFill>
              <a:srgbClr val="0596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201168" y="91440"/>
            <a:ext cx="8686800" cy="2194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59669"/>
              </a:buClr>
              <a:buSzPts val="1000"/>
              <a:buFont typeface=" Arial"/>
              <a:buNone/>
            </a:pPr>
            <a:r>
              <a:rPr lang="en-US" sz="1200" b="1" i="0" u="none" strike="noStrike" cap="none">
                <a:solidFill>
                  <a:srgbClr val="059669"/>
                </a:solidFill>
                <a:latin typeface=" Arial"/>
                <a:ea typeface=" Arial"/>
                <a:cs typeface=" Arial"/>
                <a:sym typeface=" Arial"/>
              </a:rPr>
              <a:t>KEY TAKEAWAYS  ·  NIGHT 1</a:t>
            </a:r>
            <a:endParaRPr sz="1200" b="0" i="0" u="none" strike="noStrike" cap="none">
              <a:solidFill>
                <a:schemeClr val="dk1"/>
              </a:solidFill>
              <a:latin typeface="Calibri"/>
              <a:ea typeface="Calibri"/>
              <a:cs typeface="Calibri"/>
              <a:sym typeface="Calibri"/>
            </a:endParaRPr>
          </a:p>
        </p:txBody>
      </p:sp>
      <p:sp>
        <p:nvSpPr>
          <p:cNvPr id="855" name="Google Shape;855;p47"/>
          <p:cNvSpPr/>
          <p:nvPr/>
        </p:nvSpPr>
        <p:spPr>
          <a:xfrm>
            <a:off x="201168" y="384048"/>
            <a:ext cx="8686800" cy="3657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900"/>
              <a:buFont typeface="Georgia"/>
              <a:buNone/>
            </a:pPr>
            <a:r>
              <a:rPr lang="en-US" sz="1900" b="1" i="0" u="none" strike="noStrike" cap="none">
                <a:solidFill>
                  <a:srgbClr val="5E376C"/>
                </a:solidFill>
                <a:latin typeface="Georgia"/>
                <a:ea typeface="Georgia"/>
                <a:cs typeface="Georgia"/>
                <a:sym typeface="Georgia"/>
              </a:rPr>
              <a:t>What to carry with you from tonight</a:t>
            </a:r>
            <a:endParaRPr sz="1900" b="0" i="0" u="none" strike="noStrike" cap="none">
              <a:solidFill>
                <a:schemeClr val="dk1"/>
              </a:solidFill>
              <a:latin typeface="Calibri"/>
              <a:ea typeface="Calibri"/>
              <a:cs typeface="Calibri"/>
              <a:sym typeface="Calibri"/>
            </a:endParaRPr>
          </a:p>
        </p:txBody>
      </p:sp>
      <p:sp>
        <p:nvSpPr>
          <p:cNvPr id="856" name="Google Shape;856;p47"/>
          <p:cNvSpPr/>
          <p:nvPr/>
        </p:nvSpPr>
        <p:spPr>
          <a:xfrm>
            <a:off x="256032" y="86868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384048" y="97840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01</a:t>
            </a:r>
            <a:endParaRPr sz="2200" b="0" i="0" u="none" strike="noStrike" cap="none">
              <a:solidFill>
                <a:schemeClr val="dk1"/>
              </a:solidFill>
              <a:latin typeface="Calibri"/>
              <a:ea typeface="Calibri"/>
              <a:cs typeface="Calibri"/>
              <a:sym typeface="Calibri"/>
            </a:endParaRPr>
          </a:p>
        </p:txBody>
      </p:sp>
      <p:sp>
        <p:nvSpPr>
          <p:cNvPr id="858" name="Google Shape;858;p47"/>
          <p:cNvSpPr/>
          <p:nvPr/>
        </p:nvSpPr>
        <p:spPr>
          <a:xfrm>
            <a:off x="1005840" y="97840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Pregnancy is a 40-week journey. Understand it well enough to support it well.</a:t>
            </a:r>
            <a:endParaRPr sz="1250" b="0" i="0" u="none" strike="noStrike" cap="none">
              <a:solidFill>
                <a:schemeClr val="dk1"/>
              </a:solidFill>
              <a:latin typeface="Calibri"/>
              <a:ea typeface="Calibri"/>
              <a:cs typeface="Calibri"/>
              <a:sym typeface="Calibri"/>
            </a:endParaRPr>
          </a:p>
        </p:txBody>
      </p:sp>
      <p:sp>
        <p:nvSpPr>
          <p:cNvPr id="859" name="Google Shape;859;p47"/>
          <p:cNvSpPr/>
          <p:nvPr/>
        </p:nvSpPr>
        <p:spPr>
          <a:xfrm>
            <a:off x="4700016" y="86868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4828032" y="97840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02</a:t>
            </a:r>
            <a:endParaRPr sz="2200" b="0" i="0" u="none" strike="noStrike" cap="none">
              <a:solidFill>
                <a:schemeClr val="dk1"/>
              </a:solidFill>
              <a:latin typeface="Calibri"/>
              <a:ea typeface="Calibri"/>
              <a:cs typeface="Calibri"/>
              <a:sym typeface="Calibri"/>
            </a:endParaRPr>
          </a:p>
        </p:txBody>
      </p:sp>
      <p:sp>
        <p:nvSpPr>
          <p:cNvPr id="861" name="Google Shape;861;p47"/>
          <p:cNvSpPr/>
          <p:nvPr/>
        </p:nvSpPr>
        <p:spPr>
          <a:xfrm>
            <a:off x="5449824" y="97840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Trust is built BEFORE labor. That makes labor easier.</a:t>
            </a:r>
            <a:endParaRPr sz="1250" b="0" i="0" u="none" strike="noStrike" cap="none">
              <a:solidFill>
                <a:schemeClr val="dk1"/>
              </a:solidFill>
              <a:latin typeface="Calibri"/>
              <a:ea typeface="Calibri"/>
              <a:cs typeface="Calibri"/>
              <a:sym typeface="Calibri"/>
            </a:endParaRPr>
          </a:p>
        </p:txBody>
      </p:sp>
      <p:sp>
        <p:nvSpPr>
          <p:cNvPr id="862" name="Google Shape;862;p47"/>
          <p:cNvSpPr/>
          <p:nvPr/>
        </p:nvSpPr>
        <p:spPr>
          <a:xfrm>
            <a:off x="256032" y="210312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7"/>
          <p:cNvSpPr/>
          <p:nvPr/>
        </p:nvSpPr>
        <p:spPr>
          <a:xfrm>
            <a:off x="384048" y="221284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03</a:t>
            </a:r>
            <a:endParaRPr sz="2200" b="0" i="0" u="none" strike="noStrike" cap="none">
              <a:solidFill>
                <a:schemeClr val="dk1"/>
              </a:solidFill>
              <a:latin typeface="Calibri"/>
              <a:ea typeface="Calibri"/>
              <a:cs typeface="Calibri"/>
              <a:sym typeface="Calibri"/>
            </a:endParaRPr>
          </a:p>
        </p:txBody>
      </p:sp>
      <p:sp>
        <p:nvSpPr>
          <p:cNvPr id="864" name="Google Shape;864;p47"/>
          <p:cNvSpPr/>
          <p:nvPr/>
        </p:nvSpPr>
        <p:spPr>
          <a:xfrm>
            <a:off x="1005840" y="221284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Pregnancy aches are REAL. Normalize them. Use what works.</a:t>
            </a:r>
            <a:endParaRPr sz="1250" b="0" i="0" u="none" strike="noStrike" cap="none">
              <a:solidFill>
                <a:schemeClr val="dk1"/>
              </a:solidFill>
              <a:latin typeface="Calibri"/>
              <a:ea typeface="Calibri"/>
              <a:cs typeface="Calibri"/>
              <a:sym typeface="Calibri"/>
            </a:endParaRPr>
          </a:p>
        </p:txBody>
      </p:sp>
      <p:sp>
        <p:nvSpPr>
          <p:cNvPr id="865" name="Google Shape;865;p47"/>
          <p:cNvSpPr/>
          <p:nvPr/>
        </p:nvSpPr>
        <p:spPr>
          <a:xfrm>
            <a:off x="4700016" y="210312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a:off x="4828032" y="221284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04</a:t>
            </a:r>
            <a:endParaRPr sz="2200" b="0" i="0" u="none" strike="noStrike" cap="none">
              <a:solidFill>
                <a:schemeClr val="dk1"/>
              </a:solidFill>
              <a:latin typeface="Calibri"/>
              <a:ea typeface="Calibri"/>
              <a:cs typeface="Calibri"/>
              <a:sym typeface="Calibri"/>
            </a:endParaRPr>
          </a:p>
        </p:txBody>
      </p:sp>
      <p:sp>
        <p:nvSpPr>
          <p:cNvPr id="867" name="Google Shape;867;p47"/>
          <p:cNvSpPr/>
          <p:nvPr/>
        </p:nvSpPr>
        <p:spPr>
          <a:xfrm>
            <a:off x="5449824" y="221284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Memorize the warning signs. Preeclampsia can hit AFTER birth too.</a:t>
            </a:r>
            <a:endParaRPr sz="1250" b="0" i="0" u="none" strike="noStrike" cap="none">
              <a:solidFill>
                <a:schemeClr val="dk1"/>
              </a:solidFill>
              <a:latin typeface="Calibri"/>
              <a:ea typeface="Calibri"/>
              <a:cs typeface="Calibri"/>
              <a:sym typeface="Calibri"/>
            </a:endParaRPr>
          </a:p>
        </p:txBody>
      </p:sp>
      <p:sp>
        <p:nvSpPr>
          <p:cNvPr id="868" name="Google Shape;868;p47"/>
          <p:cNvSpPr/>
          <p:nvPr/>
        </p:nvSpPr>
        <p:spPr>
          <a:xfrm>
            <a:off x="256032" y="333756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7"/>
          <p:cNvSpPr/>
          <p:nvPr/>
        </p:nvSpPr>
        <p:spPr>
          <a:xfrm>
            <a:off x="384048" y="344728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05</a:t>
            </a:r>
            <a:endParaRPr sz="2200" b="0" i="0" u="none" strike="noStrike" cap="none">
              <a:solidFill>
                <a:schemeClr val="dk1"/>
              </a:solidFill>
              <a:latin typeface="Calibri"/>
              <a:ea typeface="Calibri"/>
              <a:cs typeface="Calibri"/>
              <a:sym typeface="Calibri"/>
            </a:endParaRPr>
          </a:p>
        </p:txBody>
      </p:sp>
      <p:sp>
        <p:nvSpPr>
          <p:cNvPr id="870" name="Google Shape;870;p47"/>
          <p:cNvSpPr/>
          <p:nvPr/>
        </p:nvSpPr>
        <p:spPr>
          <a:xfrm>
            <a:off x="1005840" y="344728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Racism is killing Black moms. Your advocacy is part of the fix.</a:t>
            </a:r>
            <a:endParaRPr sz="1250" b="0" i="0" u="none" strike="noStrike" cap="none">
              <a:solidFill>
                <a:schemeClr val="dk1"/>
              </a:solidFill>
              <a:latin typeface="Calibri"/>
              <a:ea typeface="Calibri"/>
              <a:cs typeface="Calibri"/>
              <a:sym typeface="Calibri"/>
            </a:endParaRPr>
          </a:p>
        </p:txBody>
      </p:sp>
      <p:sp>
        <p:nvSpPr>
          <p:cNvPr id="871" name="Google Shape;871;p47"/>
          <p:cNvSpPr/>
          <p:nvPr/>
        </p:nvSpPr>
        <p:spPr>
          <a:xfrm>
            <a:off x="4700016" y="3337560"/>
            <a:ext cx="4261104" cy="1261872"/>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a:off x="4828032" y="3447288"/>
            <a:ext cx="502920" cy="502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2200"/>
              <a:buFont typeface="Georgia"/>
              <a:buNone/>
            </a:pPr>
            <a:r>
              <a:rPr lang="en-US" sz="2200" b="1" i="0" u="none" strike="noStrike" cap="none">
                <a:solidFill>
                  <a:srgbClr val="D4BADD"/>
                </a:solidFill>
                <a:latin typeface="Georgia"/>
                <a:ea typeface="Georgia"/>
                <a:cs typeface="Georgia"/>
                <a:sym typeface="Georgia"/>
              </a:rPr>
              <a:t>06</a:t>
            </a:r>
            <a:endParaRPr sz="2200" b="0" i="0" u="none" strike="noStrike" cap="none">
              <a:solidFill>
                <a:schemeClr val="dk1"/>
              </a:solidFill>
              <a:latin typeface="Calibri"/>
              <a:ea typeface="Calibri"/>
              <a:cs typeface="Calibri"/>
              <a:sym typeface="Calibri"/>
            </a:endParaRPr>
          </a:p>
        </p:txBody>
      </p:sp>
      <p:sp>
        <p:nvSpPr>
          <p:cNvPr id="873" name="Google Shape;873;p47"/>
          <p:cNvSpPr/>
          <p:nvPr/>
        </p:nvSpPr>
        <p:spPr>
          <a:xfrm>
            <a:off x="5449824" y="3447288"/>
            <a:ext cx="3383280" cy="1024128"/>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2D2D2D"/>
              </a:buClr>
              <a:buSzPts val="1250"/>
              <a:buFont typeface=" Arial"/>
              <a:buNone/>
            </a:pPr>
            <a:r>
              <a:rPr lang="en-US" sz="1250" b="0" i="0" u="none" strike="noStrike" cap="none">
                <a:solidFill>
                  <a:srgbClr val="2D2D2D"/>
                </a:solidFill>
                <a:latin typeface=" Arial"/>
                <a:ea typeface=" Arial"/>
                <a:cs typeface=" Arial"/>
                <a:sym typeface=" Arial"/>
              </a:rPr>
              <a:t>Your job: watch, teach, advocate, support. Never diagnose. Never give medical advice.</a:t>
            </a:r>
            <a:endParaRPr sz="1250" b="0" i="0" u="none" strike="noStrike" cap="none">
              <a:solidFill>
                <a:schemeClr val="dk1"/>
              </a:solidFill>
              <a:latin typeface="Calibri"/>
              <a:ea typeface="Calibri"/>
              <a:cs typeface="Calibri"/>
              <a:sym typeface="Calibri"/>
            </a:endParaRPr>
          </a:p>
        </p:txBody>
      </p:sp>
      <p:sp>
        <p:nvSpPr>
          <p:cNvPr id="874" name="Google Shape;874;p47"/>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Key Takeaways</a:t>
            </a:r>
            <a:endParaRPr sz="1200" b="0" i="0" u="none" strike="noStrike" cap="none">
              <a:solidFill>
                <a:schemeClr val="dk1"/>
              </a:solidFill>
              <a:latin typeface="Calibri"/>
              <a:ea typeface="Calibri"/>
              <a:cs typeface="Calibri"/>
              <a:sym typeface="Calibri"/>
            </a:endParaRPr>
          </a:p>
        </p:txBody>
      </p:sp>
      <p:sp>
        <p:nvSpPr>
          <p:cNvPr id="876" name="Google Shape;876;p47"/>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5"/>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HOW PREGNANCY BEGINS  ·  STEP 1</a:t>
            </a:r>
            <a:endParaRPr sz="1200" b="0" i="0" u="none" strike="noStrike" cap="none">
              <a:solidFill>
                <a:schemeClr val="dk1"/>
              </a:solidFill>
              <a:latin typeface="Calibri"/>
              <a:ea typeface="Calibri"/>
              <a:cs typeface="Calibri"/>
              <a:sym typeface="Calibri"/>
            </a:endParaRPr>
          </a:p>
        </p:txBody>
      </p:sp>
      <p:sp>
        <p:nvSpPr>
          <p:cNvPr id="53" name="Google Shape;53;p5"/>
          <p:cNvSpPr/>
          <p:nvPr/>
        </p:nvSpPr>
        <p:spPr>
          <a:xfrm>
            <a:off x="411480" y="518685"/>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Fertilization</a:t>
            </a:r>
            <a:endParaRPr sz="2000" b="0" i="0" u="none" strike="noStrike" cap="none">
              <a:solidFill>
                <a:schemeClr val="dk1"/>
              </a:solidFill>
              <a:latin typeface="Calibri"/>
              <a:ea typeface="Calibri"/>
              <a:cs typeface="Calibri"/>
              <a:sym typeface="Calibri"/>
            </a:endParaRPr>
          </a:p>
        </p:txBody>
      </p:sp>
      <p:sp>
        <p:nvSpPr>
          <p:cNvPr id="54" name="Google Shape;54;p5"/>
          <p:cNvSpPr/>
          <p:nvPr/>
        </p:nvSpPr>
        <p:spPr>
          <a:xfrm>
            <a:off x="365700" y="1471028"/>
            <a:ext cx="8412600" cy="2212848"/>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5703" y="1471128"/>
            <a:ext cx="73200" cy="2212848"/>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66875" y="1639222"/>
            <a:ext cx="8046600" cy="1920240"/>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Sperm and egg meet in the fallopian tube</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The cells start dividing right away</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Baby's DNA is set right here</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Pregnancy is counted from the last period</a:t>
            </a:r>
            <a:endParaRPr lang="en-US" sz="1500" b="0" i="0" u="none" strike="noStrike" cap="none">
              <a:solidFill>
                <a:schemeClr val="dk1"/>
              </a:solidFill>
              <a:latin typeface="Calibri"/>
              <a:ea typeface="Calibri"/>
              <a:cs typeface="Calibri"/>
            </a:endParaRPr>
          </a:p>
          <a:p>
            <a:pPr marL="285750" marR="0" lvl="0" indent="-285750" algn="l" rtl="0">
              <a:spcBef>
                <a:spcPts val="0"/>
              </a:spcBef>
              <a:spcAft>
                <a:spcPts val="0"/>
              </a:spcAft>
              <a:buClr>
                <a:srgbClr val="2D2D2D"/>
              </a:buClr>
              <a:buSzPts val="1500"/>
              <a:buFont typeface="Arial"/>
              <a:buChar char="•"/>
            </a:pPr>
            <a:r>
              <a:rPr lang="en-US" sz="1500" b="0" i="0" u="none" strike="noStrike" cap="none">
                <a:solidFill>
                  <a:srgbClr val="2D2D2D"/>
                </a:solidFill>
                <a:latin typeface=" Arial"/>
                <a:ea typeface=" Arial"/>
                <a:cs typeface=" Arial"/>
                <a:sym typeface=" Arial"/>
              </a:rPr>
              <a:t>Most people are 2 weeks 'pregnant' before sex even happened</a:t>
            </a:r>
            <a:endParaRPr lang="en-US" sz="1500" b="0" i="0" u="none" strike="noStrike" cap="none">
              <a:solidFill>
                <a:schemeClr val="dk1"/>
              </a:solidFill>
              <a:latin typeface="Calibri"/>
              <a:ea typeface="Calibri"/>
              <a:cs typeface="Calibri"/>
            </a:endParaRPr>
          </a:p>
        </p:txBody>
      </p:sp>
      <p:sp>
        <p:nvSpPr>
          <p:cNvPr id="57" name="Google Shape;57;p5"/>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Fertilization</a:t>
            </a:r>
            <a:endParaRPr sz="1200" b="0" i="0" u="none" strike="noStrike" cap="none">
              <a:solidFill>
                <a:schemeClr val="dk1"/>
              </a:solidFill>
              <a:latin typeface="Calibri"/>
              <a:ea typeface="Calibri"/>
              <a:cs typeface="Calibri"/>
              <a:sym typeface="Calibri"/>
            </a:endParaRPr>
          </a:p>
        </p:txBody>
      </p:sp>
      <p:sp>
        <p:nvSpPr>
          <p:cNvPr id="59" name="Google Shape;59;p5"/>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6"/>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HOW PREGNANCY BEGINS  ·  STEP 2</a:t>
            </a:r>
            <a:endParaRPr sz="1200" b="0" i="0" u="none" strike="noStrike" cap="none">
              <a:solidFill>
                <a:schemeClr val="dk1"/>
              </a:solidFill>
              <a:latin typeface="Calibri"/>
              <a:ea typeface="Calibri"/>
              <a:cs typeface="Calibri"/>
              <a:sym typeface="Calibri"/>
            </a:endParaRPr>
          </a:p>
        </p:txBody>
      </p:sp>
      <p:sp>
        <p:nvSpPr>
          <p:cNvPr id="66" name="Google Shape;66;p6"/>
          <p:cNvSpPr/>
          <p:nvPr/>
        </p:nvSpPr>
        <p:spPr>
          <a:xfrm>
            <a:off x="411480" y="530360"/>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Implantation</a:t>
            </a:r>
            <a:endParaRPr sz="2000" b="0" i="0" u="none" strike="noStrike" cap="none">
              <a:solidFill>
                <a:schemeClr val="dk1"/>
              </a:solidFill>
              <a:latin typeface="Calibri"/>
              <a:ea typeface="Calibri"/>
              <a:cs typeface="Calibri"/>
              <a:sym typeface="Calibri"/>
            </a:endParaRPr>
          </a:p>
        </p:txBody>
      </p:sp>
      <p:sp>
        <p:nvSpPr>
          <p:cNvPr id="67" name="Google Shape;67;p6"/>
          <p:cNvSpPr/>
          <p:nvPr/>
        </p:nvSpPr>
        <p:spPr>
          <a:xfrm>
            <a:off x="365700" y="1544377"/>
            <a:ext cx="8412600" cy="2212848"/>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5695" y="1544302"/>
            <a:ext cx="73200" cy="2212848"/>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566875" y="1605549"/>
            <a:ext cx="8046600" cy="1920240"/>
          </a:xfrm>
          <a:prstGeom prst="rect">
            <a:avLst/>
          </a:prstGeom>
          <a:noFill/>
          <a:ln>
            <a:noFill/>
          </a:ln>
        </p:spPr>
        <p:txBody>
          <a:bodyPr spcFirstLastPara="1" wrap="square" lIns="0" tIns="0" rIns="0" bIns="0" anchor="t" anchorCtr="0">
            <a:noAutofit/>
          </a:bodyPr>
          <a:lstStyle/>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Days 6–10: the tiny ball of cells digs into the uterus lining</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This sends out hCG — the hormone that turns a pregnancy test positive</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Some people see light spotting and think it's a period</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If it doesn't dig in, the lining sheds like a normal period</a:t>
            </a:r>
            <a:endParaRPr sz="15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rgbClr val="2D2D2D"/>
              </a:buClr>
              <a:buSzPts val="1500"/>
              <a:buFont typeface=" Arial"/>
              <a:buChar char="•"/>
            </a:pPr>
            <a:r>
              <a:rPr lang="en-US" sz="1500" b="0" i="0" u="none" strike="noStrike" cap="none">
                <a:solidFill>
                  <a:srgbClr val="2D2D2D"/>
                </a:solidFill>
                <a:latin typeface=" Arial"/>
                <a:ea typeface=" Arial"/>
                <a:cs typeface=" Arial"/>
                <a:sym typeface=" Arial"/>
              </a:rPr>
              <a:t>They may never know they were briefly pregnant</a:t>
            </a:r>
            <a:endParaRPr sz="1500" b="0" i="0" u="none" strike="noStrike" cap="none">
              <a:solidFill>
                <a:schemeClr val="dk1"/>
              </a:solidFill>
              <a:latin typeface="Calibri"/>
              <a:ea typeface="Calibri"/>
              <a:cs typeface="Calibri"/>
              <a:sym typeface="Calibri"/>
            </a:endParaRPr>
          </a:p>
        </p:txBody>
      </p:sp>
      <p:sp>
        <p:nvSpPr>
          <p:cNvPr id="70" name="Google Shape;70;p6"/>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Implantation</a:t>
            </a:r>
            <a:endParaRPr sz="1200" b="0" i="0" u="none" strike="noStrike" cap="none">
              <a:solidFill>
                <a:schemeClr val="dk1"/>
              </a:solidFill>
              <a:latin typeface="Calibri"/>
              <a:ea typeface="Calibri"/>
              <a:cs typeface="Calibri"/>
              <a:sym typeface="Calibri"/>
            </a:endParaRPr>
          </a:p>
        </p:txBody>
      </p:sp>
      <p:sp>
        <p:nvSpPr>
          <p:cNvPr id="72" name="Google Shape;72;p6"/>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ducational Content ,From Fertilization To Childbirth | 3d medical animation | by Dandelion Team">
            <a:hlinkClick r:id="" action="ppaction://noaction"/>
            <a:extLst>
              <a:ext uri="{FF2B5EF4-FFF2-40B4-BE49-F238E27FC236}">
                <a16:creationId xmlns:a16="http://schemas.microsoft.com/office/drawing/2014/main" id="{79B7EDE0-CB6E-80C2-9E70-29FE578DC004}"/>
              </a:ext>
            </a:extLst>
          </p:cNvPr>
          <p:cNvPicPr>
            <a:picLocks noRot="1" noChangeAspect="1"/>
          </p:cNvPicPr>
          <p:nvPr>
            <a:videoFile r:link="rId1"/>
          </p:nvPr>
        </p:nvPicPr>
        <p:blipFill>
          <a:blip r:embed="rId3"/>
          <a:stretch>
            <a:fillRect/>
          </a:stretch>
        </p:blipFill>
        <p:spPr>
          <a:xfrm>
            <a:off x="521" y="2559"/>
            <a:ext cx="9142957" cy="5138382"/>
          </a:xfrm>
          <a:prstGeom prst="rect">
            <a:avLst/>
          </a:prstGeom>
        </p:spPr>
      </p:pic>
    </p:spTree>
    <p:extLst>
      <p:ext uri="{BB962C8B-B14F-4D97-AF65-F5344CB8AC3E}">
        <p14:creationId xmlns:p14="http://schemas.microsoft.com/office/powerpoint/2010/main" val="343443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7"/>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HOW PREGNANCY BEGINS  ·  THE LIFE SUPPORT SYSTEM</a:t>
            </a:r>
            <a:endParaRPr sz="1200" b="0" i="0" u="none" strike="noStrike" cap="none">
              <a:solidFill>
                <a:schemeClr val="dk1"/>
              </a:solidFill>
              <a:latin typeface="Calibri"/>
              <a:ea typeface="Calibri"/>
              <a:cs typeface="Calibri"/>
              <a:sym typeface="Calibri"/>
            </a:endParaRPr>
          </a:p>
        </p:txBody>
      </p:sp>
      <p:sp>
        <p:nvSpPr>
          <p:cNvPr id="79" name="Google Shape;79;p7"/>
          <p:cNvSpPr/>
          <p:nvPr/>
        </p:nvSpPr>
        <p:spPr>
          <a:xfrm>
            <a:off x="411480" y="417435"/>
            <a:ext cx="8321100" cy="6585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The Placenta</a:t>
            </a:r>
            <a:endParaRPr sz="2000" b="0" i="0" u="none" strike="noStrike" cap="none">
              <a:solidFill>
                <a:schemeClr val="dk1"/>
              </a:solidFill>
              <a:latin typeface="Calibri"/>
              <a:ea typeface="Calibri"/>
              <a:cs typeface="Calibri"/>
              <a:sym typeface="Calibri"/>
            </a:endParaRPr>
          </a:p>
        </p:txBody>
      </p:sp>
      <p:sp>
        <p:nvSpPr>
          <p:cNvPr id="80" name="Google Shape;80;p7"/>
          <p:cNvSpPr/>
          <p:nvPr/>
        </p:nvSpPr>
        <p:spPr>
          <a:xfrm>
            <a:off x="411480" y="820718"/>
            <a:ext cx="8321100" cy="40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600"/>
              <a:buFont typeface="Georgia"/>
              <a:buNone/>
            </a:pPr>
            <a:r>
              <a:rPr lang="en-US" sz="1600" b="0" i="1" u="none" strike="noStrike" cap="none">
                <a:solidFill>
                  <a:srgbClr val="845995"/>
                </a:solidFill>
                <a:latin typeface="Georgia"/>
                <a:ea typeface="Georgia"/>
                <a:cs typeface="Georgia"/>
                <a:sym typeface="Georgia"/>
              </a:rPr>
              <a:t>The only organ the human body grows — and then discards.</a:t>
            </a:r>
            <a:endParaRPr sz="1600" b="0" i="0" u="none" strike="noStrike" cap="none">
              <a:solidFill>
                <a:schemeClr val="dk1"/>
              </a:solidFill>
              <a:latin typeface="Calibri"/>
              <a:ea typeface="Calibri"/>
              <a:cs typeface="Calibri"/>
              <a:sym typeface="Calibri"/>
            </a:endParaRPr>
          </a:p>
        </p:txBody>
      </p:sp>
      <p:sp>
        <p:nvSpPr>
          <p:cNvPr id="81" name="Google Shape;81;p7"/>
          <p:cNvSpPr/>
          <p:nvPr/>
        </p:nvSpPr>
        <p:spPr>
          <a:xfrm>
            <a:off x="370327" y="1358693"/>
            <a:ext cx="2011800" cy="32460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70328" y="1358693"/>
            <a:ext cx="73200" cy="32460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534920" y="1450133"/>
            <a:ext cx="1737300" cy="502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1250"/>
              <a:buFont typeface="Georgia"/>
              <a:buNone/>
            </a:pPr>
            <a:r>
              <a:rPr lang="en-US" sz="1250" b="1" i="0" u="none" strike="noStrike" cap="none">
                <a:solidFill>
                  <a:srgbClr val="5E376C"/>
                </a:solidFill>
                <a:latin typeface="Georgia"/>
                <a:ea typeface="Georgia"/>
                <a:cs typeface="Georgia"/>
                <a:sym typeface="Georgia"/>
              </a:rPr>
              <a:t>Delivers Oxygen &amp; Nutrients</a:t>
            </a:r>
            <a:endParaRPr sz="1250" b="0" i="0" u="none" strike="noStrike" cap="none">
              <a:solidFill>
                <a:schemeClr val="dk1"/>
              </a:solidFill>
              <a:latin typeface="Calibri"/>
              <a:ea typeface="Calibri"/>
              <a:cs typeface="Calibri"/>
              <a:sym typeface="Calibri"/>
            </a:endParaRPr>
          </a:p>
        </p:txBody>
      </p:sp>
      <p:sp>
        <p:nvSpPr>
          <p:cNvPr id="84" name="Google Shape;84;p7"/>
          <p:cNvSpPr/>
          <p:nvPr/>
        </p:nvSpPr>
        <p:spPr>
          <a:xfrm>
            <a:off x="534920" y="1998773"/>
            <a:ext cx="1737300" cy="2523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Mom and baby's blood never mix</a:t>
            </a:r>
            <a:endParaRPr sz="1200" b="0" i="0" u="none" strike="noStrike" cap="none">
              <a:solidFill>
                <a:schemeClr val="dk1"/>
              </a:solidFill>
              <a:latin typeface="Calibri"/>
              <a:ea typeface="Calibri"/>
              <a:cs typeface="Calibri"/>
              <a:sym typeface="Calibri"/>
            </a:endParaRPr>
          </a:p>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It lets through oxygen, sugar, and vitamins</a:t>
            </a:r>
            <a:endParaRPr sz="1200" b="0" i="0" u="none" strike="noStrike" cap="none">
              <a:solidFill>
                <a:schemeClr val="dk1"/>
              </a:solidFill>
              <a:latin typeface="Calibri"/>
              <a:ea typeface="Calibri"/>
              <a:cs typeface="Calibri"/>
              <a:sym typeface="Calibri"/>
            </a:endParaRPr>
          </a:p>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It blocks most germs and toxins</a:t>
            </a:r>
            <a:endParaRPr sz="1200" b="0" i="0" u="none" strike="noStrike" cap="none">
              <a:solidFill>
                <a:schemeClr val="dk1"/>
              </a:solidFill>
              <a:latin typeface="Calibri"/>
              <a:ea typeface="Calibri"/>
              <a:cs typeface="Calibri"/>
              <a:sym typeface="Calibri"/>
            </a:endParaRPr>
          </a:p>
        </p:txBody>
      </p:sp>
      <p:sp>
        <p:nvSpPr>
          <p:cNvPr id="85" name="Google Shape;85;p7"/>
          <p:cNvSpPr/>
          <p:nvPr/>
        </p:nvSpPr>
        <p:spPr>
          <a:xfrm>
            <a:off x="2500880" y="1358693"/>
            <a:ext cx="2011800" cy="32460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2500880" y="1358693"/>
            <a:ext cx="73200" cy="32460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2665471" y="1450133"/>
            <a:ext cx="1737300" cy="502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845995"/>
              </a:buClr>
              <a:buSzPts val="1250"/>
              <a:buFont typeface="Georgia"/>
              <a:buNone/>
            </a:pPr>
            <a:r>
              <a:rPr lang="en-US" sz="1250" b="1" i="0" u="none" strike="noStrike" cap="none">
                <a:solidFill>
                  <a:srgbClr val="845995"/>
                </a:solidFill>
                <a:latin typeface="Georgia"/>
                <a:ea typeface="Georgia"/>
                <a:cs typeface="Georgia"/>
                <a:sym typeface="Georgia"/>
              </a:rPr>
              <a:t>Removes Fetal Waste</a:t>
            </a:r>
            <a:endParaRPr sz="1250" b="0" i="0" u="none" strike="noStrike" cap="none">
              <a:solidFill>
                <a:schemeClr val="dk1"/>
              </a:solidFill>
              <a:latin typeface="Calibri"/>
              <a:ea typeface="Calibri"/>
              <a:cs typeface="Calibri"/>
              <a:sym typeface="Calibri"/>
            </a:endParaRPr>
          </a:p>
        </p:txBody>
      </p:sp>
      <p:sp>
        <p:nvSpPr>
          <p:cNvPr id="88" name="Google Shape;88;p7"/>
          <p:cNvSpPr/>
          <p:nvPr/>
        </p:nvSpPr>
        <p:spPr>
          <a:xfrm>
            <a:off x="2665471" y="1998773"/>
            <a:ext cx="1737300" cy="2523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Baby's waste (like CO2) goes back through to mom's blood to leave the body.</a:t>
            </a:r>
            <a:endParaRPr sz="1200" b="0" i="0" u="none" strike="noStrike" cap="none">
              <a:solidFill>
                <a:schemeClr val="dk1"/>
              </a:solidFill>
              <a:latin typeface="Calibri"/>
              <a:ea typeface="Calibri"/>
              <a:cs typeface="Calibri"/>
              <a:sym typeface="Calibri"/>
            </a:endParaRPr>
          </a:p>
        </p:txBody>
      </p:sp>
      <p:sp>
        <p:nvSpPr>
          <p:cNvPr id="89" name="Google Shape;89;p7"/>
          <p:cNvSpPr/>
          <p:nvPr/>
        </p:nvSpPr>
        <p:spPr>
          <a:xfrm>
            <a:off x="4631432" y="1358693"/>
            <a:ext cx="2011800" cy="32460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4631432" y="1358693"/>
            <a:ext cx="73200" cy="32460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796024" y="1450133"/>
            <a:ext cx="1737300" cy="502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5E376C"/>
              </a:buClr>
              <a:buSzPts val="1250"/>
              <a:buFont typeface="Georgia"/>
              <a:buNone/>
            </a:pPr>
            <a:r>
              <a:rPr lang="en-US" sz="1250" b="1" i="0" u="none" strike="noStrike" cap="none">
                <a:solidFill>
                  <a:srgbClr val="5E376C"/>
                </a:solidFill>
                <a:latin typeface="Georgia"/>
                <a:ea typeface="Georgia"/>
                <a:cs typeface="Georgia"/>
                <a:sym typeface="Georgia"/>
              </a:rPr>
              <a:t>Produces Key Hormones</a:t>
            </a:r>
            <a:endParaRPr sz="1250" b="0" i="0" u="none" strike="noStrike" cap="none">
              <a:solidFill>
                <a:schemeClr val="dk1"/>
              </a:solidFill>
              <a:latin typeface="Calibri"/>
              <a:ea typeface="Calibri"/>
              <a:cs typeface="Calibri"/>
              <a:sym typeface="Calibri"/>
            </a:endParaRPr>
          </a:p>
        </p:txBody>
      </p:sp>
      <p:sp>
        <p:nvSpPr>
          <p:cNvPr id="92" name="Google Shape;92;p7"/>
          <p:cNvSpPr/>
          <p:nvPr/>
        </p:nvSpPr>
        <p:spPr>
          <a:xfrm>
            <a:off x="4796024" y="1998773"/>
            <a:ext cx="1737300" cy="2523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Around week 10, the placenta takes over the pregnancy hormones.</a:t>
            </a:r>
            <a:endParaRPr sz="1200" b="0" i="0" u="none" strike="noStrike" cap="none">
              <a:solidFill>
                <a:schemeClr val="dk1"/>
              </a:solidFill>
              <a:latin typeface="Calibri"/>
              <a:ea typeface="Calibri"/>
              <a:cs typeface="Calibri"/>
              <a:sym typeface="Calibri"/>
            </a:endParaRPr>
          </a:p>
        </p:txBody>
      </p:sp>
      <p:sp>
        <p:nvSpPr>
          <p:cNvPr id="93" name="Google Shape;93;p7"/>
          <p:cNvSpPr/>
          <p:nvPr/>
        </p:nvSpPr>
        <p:spPr>
          <a:xfrm>
            <a:off x="6761984" y="1358693"/>
            <a:ext cx="2011800" cy="32460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761984" y="1358693"/>
            <a:ext cx="73200" cy="32460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6926576" y="1450133"/>
            <a:ext cx="1737300" cy="502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845995"/>
              </a:buClr>
              <a:buSzPts val="1250"/>
              <a:buFont typeface="Georgia"/>
              <a:buNone/>
            </a:pPr>
            <a:r>
              <a:rPr lang="en-US" sz="1250" b="1" i="0" u="none" strike="noStrike" cap="none">
                <a:solidFill>
                  <a:srgbClr val="845995"/>
                </a:solidFill>
                <a:latin typeface="Georgia"/>
                <a:ea typeface="Georgia"/>
                <a:cs typeface="Georgia"/>
                <a:sym typeface="Georgia"/>
              </a:rPr>
              <a:t>Development &amp; Delivery</a:t>
            </a:r>
            <a:endParaRPr sz="1250" b="0" i="0" u="none" strike="noStrike" cap="none">
              <a:solidFill>
                <a:schemeClr val="dk1"/>
              </a:solidFill>
              <a:latin typeface="Calibri"/>
              <a:ea typeface="Calibri"/>
              <a:cs typeface="Calibri"/>
              <a:sym typeface="Calibri"/>
            </a:endParaRPr>
          </a:p>
        </p:txBody>
      </p:sp>
      <p:sp>
        <p:nvSpPr>
          <p:cNvPr id="96" name="Google Shape;96;p7"/>
          <p:cNvSpPr/>
          <p:nvPr/>
        </p:nvSpPr>
        <p:spPr>
          <a:xfrm>
            <a:off x="6926576" y="1998773"/>
            <a:ext cx="1737300" cy="2523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Fully working by weeks 12–16. About 1–1.5 lbs at birth. Comes out after the baby.</a:t>
            </a:r>
            <a:endParaRPr sz="1200" b="0" i="0" u="none" strike="noStrike" cap="none">
              <a:solidFill>
                <a:schemeClr val="dk1"/>
              </a:solidFill>
              <a:latin typeface="Calibri"/>
              <a:ea typeface="Calibri"/>
              <a:cs typeface="Calibri"/>
              <a:sym typeface="Calibri"/>
            </a:endParaRPr>
          </a:p>
        </p:txBody>
      </p:sp>
      <p:sp>
        <p:nvSpPr>
          <p:cNvPr id="97" name="Google Shape;97;p7"/>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The Placenta</a:t>
            </a:r>
            <a:endParaRPr sz="1200" b="0" i="0" u="none" strike="noStrike" cap="none">
              <a:solidFill>
                <a:schemeClr val="dk1"/>
              </a:solidFill>
              <a:latin typeface="Calibri"/>
              <a:ea typeface="Calibri"/>
              <a:cs typeface="Calibri"/>
              <a:sym typeface="Calibri"/>
            </a:endParaRPr>
          </a:p>
        </p:txBody>
      </p:sp>
      <p:sp>
        <p:nvSpPr>
          <p:cNvPr id="99" name="Google Shape;99;p7"/>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Google Shape;105;p8"/>
          <p:cNvSpPr/>
          <p:nvPr/>
        </p:nvSpPr>
        <p:spPr>
          <a:xfrm>
            <a:off x="411480" y="164592"/>
            <a:ext cx="8321040" cy="201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900"/>
              <a:buFont typeface=" Arial"/>
              <a:buNone/>
            </a:pPr>
            <a:r>
              <a:rPr lang="en-US" sz="1200" b="0" i="0" u="none" strike="noStrike" cap="none">
                <a:solidFill>
                  <a:srgbClr val="845995"/>
                </a:solidFill>
                <a:latin typeface=" Arial"/>
                <a:ea typeface=" Arial"/>
                <a:cs typeface=" Arial"/>
                <a:sym typeface=" Arial"/>
              </a:rPr>
              <a:t>THE HORMONES OF PREGNANCY  ·  OVERVIEW</a:t>
            </a:r>
            <a:endParaRPr sz="1200" b="0" i="0" u="none" strike="noStrike" cap="none">
              <a:solidFill>
                <a:schemeClr val="dk1"/>
              </a:solidFill>
              <a:latin typeface="Calibri"/>
              <a:ea typeface="Calibri"/>
              <a:cs typeface="Calibri"/>
              <a:sym typeface="Calibri"/>
            </a:endParaRPr>
          </a:p>
        </p:txBody>
      </p:sp>
      <p:sp>
        <p:nvSpPr>
          <p:cNvPr id="106" name="Google Shape;106;p8"/>
          <p:cNvSpPr/>
          <p:nvPr/>
        </p:nvSpPr>
        <p:spPr>
          <a:xfrm>
            <a:off x="411480" y="365760"/>
            <a:ext cx="8321040" cy="65836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5E376C"/>
              </a:buClr>
              <a:buSzPts val="2000"/>
              <a:buFont typeface="Georgia"/>
              <a:buNone/>
            </a:pPr>
            <a:r>
              <a:rPr lang="en-US" sz="2000" b="1" i="0" u="none" strike="noStrike" cap="none">
                <a:solidFill>
                  <a:srgbClr val="5E376C"/>
                </a:solidFill>
                <a:latin typeface="Georgia"/>
                <a:ea typeface="Georgia"/>
                <a:cs typeface="Georgia"/>
                <a:sym typeface="Georgia"/>
              </a:rPr>
              <a:t>Six Hormones Drive Every Symptom Your Client Feels</a:t>
            </a:r>
            <a:endParaRPr sz="2000" b="0" i="0" u="none" strike="noStrike" cap="none">
              <a:solidFill>
                <a:schemeClr val="dk1"/>
              </a:solidFill>
              <a:latin typeface="Calibri"/>
              <a:ea typeface="Calibri"/>
              <a:cs typeface="Calibri"/>
              <a:sym typeface="Calibri"/>
            </a:endParaRPr>
          </a:p>
        </p:txBody>
      </p:sp>
      <p:sp>
        <p:nvSpPr>
          <p:cNvPr id="107" name="Google Shape;107;p8"/>
          <p:cNvSpPr/>
          <p:nvPr/>
        </p:nvSpPr>
        <p:spPr>
          <a:xfrm>
            <a:off x="420618" y="811517"/>
            <a:ext cx="8321100" cy="32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B6B6B"/>
              </a:buClr>
              <a:buSzPts val="1350"/>
              <a:buFont typeface=" Arial"/>
              <a:buNone/>
            </a:pPr>
            <a:r>
              <a:rPr lang="en-US" sz="1350" b="0" i="0" u="none" strike="noStrike" cap="none">
                <a:solidFill>
                  <a:srgbClr val="6B6B6B"/>
                </a:solidFill>
                <a:latin typeface=" Arial"/>
                <a:ea typeface=" Arial"/>
                <a:cs typeface=" Arial"/>
                <a:sym typeface=" Arial"/>
              </a:rPr>
              <a:t>Understanding these hormones lets you explain exactly why your client feels the way she does.</a:t>
            </a:r>
            <a:endParaRPr sz="1350" b="0" i="0" u="none" strike="noStrike" cap="none">
              <a:solidFill>
                <a:schemeClr val="dk1"/>
              </a:solidFill>
              <a:latin typeface="Calibri"/>
              <a:ea typeface="Calibri"/>
              <a:cs typeface="Calibri"/>
              <a:sym typeface="Calibri"/>
            </a:endParaRPr>
          </a:p>
        </p:txBody>
      </p:sp>
      <p:sp>
        <p:nvSpPr>
          <p:cNvPr id="108" name="Google Shape;108;p8"/>
          <p:cNvSpPr/>
          <p:nvPr/>
        </p:nvSpPr>
        <p:spPr>
          <a:xfrm>
            <a:off x="283458" y="1250429"/>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283458" y="1250429"/>
            <a:ext cx="73200" cy="15363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466338" y="1360157"/>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800"/>
              <a:buFont typeface="Georgia"/>
              <a:buNone/>
            </a:pPr>
            <a:r>
              <a:rPr lang="en-US" sz="1800" b="1" i="0" u="none" strike="noStrike" cap="none">
                <a:solidFill>
                  <a:srgbClr val="5E376C"/>
                </a:solidFill>
                <a:latin typeface="Georgia"/>
                <a:ea typeface="Georgia"/>
                <a:cs typeface="Georgia"/>
                <a:sym typeface="Georgia"/>
              </a:rPr>
              <a:t>hCG</a:t>
            </a:r>
            <a:endParaRPr sz="1800" b="0" i="0" u="none" strike="noStrike" cap="none">
              <a:solidFill>
                <a:schemeClr val="dk1"/>
              </a:solidFill>
              <a:latin typeface="Calibri"/>
              <a:ea typeface="Calibri"/>
              <a:cs typeface="Calibri"/>
              <a:sym typeface="Calibri"/>
            </a:endParaRPr>
          </a:p>
        </p:txBody>
      </p:sp>
      <p:sp>
        <p:nvSpPr>
          <p:cNvPr id="111" name="Google Shape;111;p8"/>
          <p:cNvSpPr/>
          <p:nvPr/>
        </p:nvSpPr>
        <p:spPr>
          <a:xfrm>
            <a:off x="466338" y="1762493"/>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Makes you nauseous · shows up on tests · peaks at week 10</a:t>
            </a:r>
            <a:endParaRPr sz="1200" b="0" i="0" u="none" strike="noStrike" cap="none">
              <a:solidFill>
                <a:schemeClr val="dk1"/>
              </a:solidFill>
              <a:latin typeface="Calibri"/>
              <a:ea typeface="Calibri"/>
              <a:cs typeface="Calibri"/>
              <a:sym typeface="Calibri"/>
            </a:endParaRPr>
          </a:p>
        </p:txBody>
      </p:sp>
      <p:sp>
        <p:nvSpPr>
          <p:cNvPr id="112" name="Google Shape;112;p8"/>
          <p:cNvSpPr/>
          <p:nvPr/>
        </p:nvSpPr>
        <p:spPr>
          <a:xfrm>
            <a:off x="3191249" y="1250429"/>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3191250" y="1250429"/>
            <a:ext cx="73200" cy="15363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374130" y="1360157"/>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800"/>
              <a:buFont typeface="Georgia"/>
              <a:buNone/>
            </a:pPr>
            <a:r>
              <a:rPr lang="en-US" sz="1800" b="1" i="0" u="none" strike="noStrike" cap="none">
                <a:solidFill>
                  <a:srgbClr val="845995"/>
                </a:solidFill>
                <a:latin typeface="Georgia"/>
                <a:ea typeface="Georgia"/>
                <a:cs typeface="Georgia"/>
                <a:sym typeface="Georgia"/>
              </a:rPr>
              <a:t>Progesterone</a:t>
            </a:r>
            <a:endParaRPr sz="1800" b="0" i="0" u="none" strike="noStrike" cap="none">
              <a:solidFill>
                <a:schemeClr val="dk1"/>
              </a:solidFill>
              <a:latin typeface="Calibri"/>
              <a:ea typeface="Calibri"/>
              <a:cs typeface="Calibri"/>
              <a:sym typeface="Calibri"/>
            </a:endParaRPr>
          </a:p>
        </p:txBody>
      </p:sp>
      <p:sp>
        <p:nvSpPr>
          <p:cNvPr id="115" name="Google Shape;115;p8"/>
          <p:cNvSpPr/>
          <p:nvPr/>
        </p:nvSpPr>
        <p:spPr>
          <a:xfrm>
            <a:off x="3374130" y="1762493"/>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Keeps the pregnancy going. Causes heartburn and tiredness.</a:t>
            </a:r>
            <a:endParaRPr sz="1200" b="0" i="0" u="none" strike="noStrike" cap="none">
              <a:solidFill>
                <a:schemeClr val="dk1"/>
              </a:solidFill>
              <a:latin typeface="Calibri"/>
              <a:ea typeface="Calibri"/>
              <a:cs typeface="Calibri"/>
              <a:sym typeface="Calibri"/>
            </a:endParaRPr>
          </a:p>
        </p:txBody>
      </p:sp>
      <p:sp>
        <p:nvSpPr>
          <p:cNvPr id="116" name="Google Shape;116;p8"/>
          <p:cNvSpPr/>
          <p:nvPr/>
        </p:nvSpPr>
        <p:spPr>
          <a:xfrm>
            <a:off x="6099042" y="1250429"/>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6099042" y="1250429"/>
            <a:ext cx="73200" cy="1536300"/>
          </a:xfrm>
          <a:prstGeom prst="rect">
            <a:avLst/>
          </a:prstGeom>
          <a:solidFill>
            <a:srgbClr val="B8A0C0"/>
          </a:solidFill>
          <a:ln w="12700" cap="flat" cmpd="sng">
            <a:solidFill>
              <a:srgbClr val="B8A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6281922" y="1360157"/>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8A0C0"/>
              </a:buClr>
              <a:buSzPts val="1800"/>
              <a:buFont typeface="Georgia"/>
              <a:buNone/>
            </a:pPr>
            <a:r>
              <a:rPr lang="en-US" sz="1800" b="1" i="0" u="none" strike="noStrike" cap="none">
                <a:solidFill>
                  <a:srgbClr val="B8A0C0"/>
                </a:solidFill>
                <a:latin typeface="Georgia"/>
                <a:ea typeface="Georgia"/>
                <a:cs typeface="Georgia"/>
                <a:sym typeface="Georgia"/>
              </a:rPr>
              <a:t>Estrogen</a:t>
            </a:r>
            <a:endParaRPr sz="1800" b="0" i="0" u="none" strike="noStrike" cap="none">
              <a:solidFill>
                <a:schemeClr val="dk1"/>
              </a:solidFill>
              <a:latin typeface="Calibri"/>
              <a:ea typeface="Calibri"/>
              <a:cs typeface="Calibri"/>
              <a:sym typeface="Calibri"/>
            </a:endParaRPr>
          </a:p>
        </p:txBody>
      </p:sp>
      <p:sp>
        <p:nvSpPr>
          <p:cNvPr id="119" name="Google Shape;119;p8"/>
          <p:cNvSpPr/>
          <p:nvPr/>
        </p:nvSpPr>
        <p:spPr>
          <a:xfrm>
            <a:off x="6281922" y="1762493"/>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Grows things. Drives blood flow, glow, skin changes.</a:t>
            </a:r>
            <a:endParaRPr sz="1200" b="0" i="0" u="none" strike="noStrike" cap="none">
              <a:solidFill>
                <a:schemeClr val="dk1"/>
              </a:solidFill>
              <a:latin typeface="Calibri"/>
              <a:ea typeface="Calibri"/>
              <a:cs typeface="Calibri"/>
              <a:sym typeface="Calibri"/>
            </a:endParaRPr>
          </a:p>
        </p:txBody>
      </p:sp>
      <p:sp>
        <p:nvSpPr>
          <p:cNvPr id="120" name="Google Shape;120;p8"/>
          <p:cNvSpPr/>
          <p:nvPr/>
        </p:nvSpPr>
        <p:spPr>
          <a:xfrm>
            <a:off x="283458" y="2914637"/>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283458" y="2914637"/>
            <a:ext cx="73200" cy="1536300"/>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466338" y="3024365"/>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E376C"/>
              </a:buClr>
              <a:buSzPts val="1800"/>
              <a:buFont typeface="Georgia"/>
              <a:buNone/>
            </a:pPr>
            <a:r>
              <a:rPr lang="en-US" sz="1800" b="1" i="0" u="none" strike="noStrike" cap="none">
                <a:solidFill>
                  <a:srgbClr val="5E376C"/>
                </a:solidFill>
                <a:latin typeface="Georgia"/>
                <a:ea typeface="Georgia"/>
                <a:cs typeface="Georgia"/>
                <a:sym typeface="Georgia"/>
              </a:rPr>
              <a:t>Relaxin</a:t>
            </a:r>
            <a:endParaRPr sz="1800" b="0" i="0" u="none" strike="noStrike" cap="none">
              <a:solidFill>
                <a:schemeClr val="dk1"/>
              </a:solidFill>
              <a:latin typeface="Calibri"/>
              <a:ea typeface="Calibri"/>
              <a:cs typeface="Calibri"/>
              <a:sym typeface="Calibri"/>
            </a:endParaRPr>
          </a:p>
        </p:txBody>
      </p:sp>
      <p:sp>
        <p:nvSpPr>
          <p:cNvPr id="123" name="Google Shape;123;p8"/>
          <p:cNvSpPr/>
          <p:nvPr/>
        </p:nvSpPr>
        <p:spPr>
          <a:xfrm>
            <a:off x="466338" y="3426701"/>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Loosens ALL joints — back pain, hip pain, clumsy moments.</a:t>
            </a:r>
            <a:endParaRPr sz="1200" b="0" i="0" u="none" strike="noStrike" cap="none">
              <a:solidFill>
                <a:schemeClr val="dk1"/>
              </a:solidFill>
              <a:latin typeface="Calibri"/>
              <a:ea typeface="Calibri"/>
              <a:cs typeface="Calibri"/>
              <a:sym typeface="Calibri"/>
            </a:endParaRPr>
          </a:p>
        </p:txBody>
      </p:sp>
      <p:sp>
        <p:nvSpPr>
          <p:cNvPr id="124" name="Google Shape;124;p8"/>
          <p:cNvSpPr/>
          <p:nvPr/>
        </p:nvSpPr>
        <p:spPr>
          <a:xfrm>
            <a:off x="3191249" y="2914637"/>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3191250" y="2914637"/>
            <a:ext cx="73200" cy="1536300"/>
          </a:xfrm>
          <a:prstGeom prst="rect">
            <a:avLst/>
          </a:prstGeom>
          <a:solidFill>
            <a:srgbClr val="845995"/>
          </a:solidFill>
          <a:ln w="12700" cap="flat" cmpd="sng">
            <a:solidFill>
              <a:srgbClr val="8459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3374130" y="3024365"/>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45995"/>
              </a:buClr>
              <a:buSzPts val="1800"/>
              <a:buFont typeface="Georgia"/>
              <a:buNone/>
            </a:pPr>
            <a:r>
              <a:rPr lang="en-US" sz="1800" b="1" i="0" u="none" strike="noStrike" cap="none">
                <a:solidFill>
                  <a:srgbClr val="845995"/>
                </a:solidFill>
                <a:latin typeface="Georgia"/>
                <a:ea typeface="Georgia"/>
                <a:cs typeface="Georgia"/>
                <a:sym typeface="Georgia"/>
              </a:rPr>
              <a:t>Oxytocin</a:t>
            </a:r>
            <a:endParaRPr sz="1800" b="0" i="0" u="none" strike="noStrike" cap="none">
              <a:solidFill>
                <a:schemeClr val="dk1"/>
              </a:solidFill>
              <a:latin typeface="Calibri"/>
              <a:ea typeface="Calibri"/>
              <a:cs typeface="Calibri"/>
              <a:sym typeface="Calibri"/>
            </a:endParaRPr>
          </a:p>
        </p:txBody>
      </p:sp>
      <p:sp>
        <p:nvSpPr>
          <p:cNvPr id="127" name="Google Shape;127;p8"/>
          <p:cNvSpPr/>
          <p:nvPr/>
        </p:nvSpPr>
        <p:spPr>
          <a:xfrm>
            <a:off x="3374130" y="3426701"/>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Builds slowly. Triggers labor. Drives bonding.</a:t>
            </a:r>
            <a:endParaRPr sz="1200" b="0" i="0" u="none" strike="noStrike" cap="none">
              <a:solidFill>
                <a:schemeClr val="dk1"/>
              </a:solidFill>
              <a:latin typeface="Calibri"/>
              <a:ea typeface="Calibri"/>
              <a:cs typeface="Calibri"/>
              <a:sym typeface="Calibri"/>
            </a:endParaRPr>
          </a:p>
        </p:txBody>
      </p:sp>
      <p:sp>
        <p:nvSpPr>
          <p:cNvPr id="128" name="Google Shape;128;p8"/>
          <p:cNvSpPr/>
          <p:nvPr/>
        </p:nvSpPr>
        <p:spPr>
          <a:xfrm>
            <a:off x="6099042" y="2914637"/>
            <a:ext cx="2761500" cy="1536300"/>
          </a:xfrm>
          <a:prstGeom prst="rect">
            <a:avLst/>
          </a:prstGeom>
          <a:solidFill>
            <a:srgbClr val="F8F5FA"/>
          </a:solidFill>
          <a:ln w="12700" cap="flat" cmpd="sng">
            <a:solidFill>
              <a:srgbClr val="D4BADD"/>
            </a:solidFill>
            <a:prstDash val="solid"/>
            <a:round/>
            <a:headEnd type="none" w="sm" len="sm"/>
            <a:tailEnd type="none" w="sm" len="sm"/>
          </a:ln>
          <a:effectLst>
            <a:outerShdw blurRad="63500" dist="254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6099042" y="2914637"/>
            <a:ext cx="73200" cy="1536300"/>
          </a:xfrm>
          <a:prstGeom prst="rect">
            <a:avLst/>
          </a:prstGeom>
          <a:solidFill>
            <a:srgbClr val="B8A0C0"/>
          </a:solidFill>
          <a:ln w="12700" cap="flat" cmpd="sng">
            <a:solidFill>
              <a:srgbClr val="B8A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6281922" y="3024365"/>
            <a:ext cx="24690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8A0C0"/>
              </a:buClr>
              <a:buSzPts val="1800"/>
              <a:buFont typeface="Georgia"/>
              <a:buNone/>
            </a:pPr>
            <a:r>
              <a:rPr lang="en-US" sz="1800" b="1" i="0" u="none" strike="noStrike" cap="none">
                <a:solidFill>
                  <a:srgbClr val="B8A0C0"/>
                </a:solidFill>
                <a:latin typeface="Georgia"/>
                <a:ea typeface="Georgia"/>
                <a:cs typeface="Georgia"/>
                <a:sym typeface="Georgia"/>
              </a:rPr>
              <a:t>Cortisol</a:t>
            </a:r>
            <a:endParaRPr sz="1800" b="0" i="0" u="none" strike="noStrike" cap="none">
              <a:solidFill>
                <a:schemeClr val="dk1"/>
              </a:solidFill>
              <a:latin typeface="Calibri"/>
              <a:ea typeface="Calibri"/>
              <a:cs typeface="Calibri"/>
              <a:sym typeface="Calibri"/>
            </a:endParaRPr>
          </a:p>
        </p:txBody>
      </p:sp>
      <p:sp>
        <p:nvSpPr>
          <p:cNvPr id="131" name="Google Shape;131;p8"/>
          <p:cNvSpPr/>
          <p:nvPr/>
        </p:nvSpPr>
        <p:spPr>
          <a:xfrm>
            <a:off x="6281922" y="3426701"/>
            <a:ext cx="2469000" cy="9144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2D2D2D"/>
              </a:buClr>
              <a:buSzPts val="1200"/>
              <a:buFont typeface=" Arial"/>
              <a:buNone/>
            </a:pPr>
            <a:r>
              <a:rPr lang="en-US" sz="1200" b="0" i="0" u="none" strike="noStrike" cap="none">
                <a:solidFill>
                  <a:srgbClr val="2D2D2D"/>
                </a:solidFill>
                <a:latin typeface=" Arial"/>
                <a:ea typeface=" Arial"/>
                <a:cs typeface=" Arial"/>
                <a:sym typeface=" Arial"/>
              </a:rPr>
              <a:t>Goes up over time. Long-term stress = risk.</a:t>
            </a:r>
            <a:endParaRPr sz="1200" b="0" i="0" u="none" strike="noStrike" cap="none">
              <a:solidFill>
                <a:schemeClr val="dk1"/>
              </a:solidFill>
              <a:latin typeface="Calibri"/>
              <a:ea typeface="Calibri"/>
              <a:cs typeface="Calibri"/>
              <a:sym typeface="Calibri"/>
            </a:endParaRPr>
          </a:p>
        </p:txBody>
      </p:sp>
      <p:sp>
        <p:nvSpPr>
          <p:cNvPr id="132" name="Google Shape;132;p8"/>
          <p:cNvSpPr/>
          <p:nvPr/>
        </p:nvSpPr>
        <p:spPr>
          <a:xfrm>
            <a:off x="0" y="4887468"/>
            <a:ext cx="9144000" cy="256032"/>
          </a:xfrm>
          <a:prstGeom prst="rect">
            <a:avLst/>
          </a:prstGeom>
          <a:solidFill>
            <a:srgbClr val="5E376C"/>
          </a:solidFill>
          <a:ln w="12700" cap="flat" cmpd="sng">
            <a:solidFill>
              <a:srgbClr val="5E37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74320" y="4896612"/>
            <a:ext cx="5029200" cy="22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Hormone Overview</a:t>
            </a:r>
            <a:endParaRPr sz="1200" b="0" i="0" u="none" strike="noStrike" cap="none">
              <a:solidFill>
                <a:schemeClr val="dk1"/>
              </a:solidFill>
              <a:latin typeface="Calibri"/>
              <a:ea typeface="Calibri"/>
              <a:cs typeface="Calibri"/>
              <a:sym typeface="Calibri"/>
            </a:endParaRPr>
          </a:p>
        </p:txBody>
      </p:sp>
      <p:sp>
        <p:nvSpPr>
          <p:cNvPr id="134" name="Google Shape;134;p8"/>
          <p:cNvSpPr/>
          <p:nvPr/>
        </p:nvSpPr>
        <p:spPr>
          <a:xfrm>
            <a:off x="0" y="4896612"/>
            <a:ext cx="886968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D4BADD"/>
              </a:buClr>
              <a:buSzPts val="800"/>
              <a:buFont typeface=" Arial"/>
              <a:buNone/>
            </a:pPr>
            <a:r>
              <a:rPr lang="en-US" sz="1200" b="0" i="0" u="none" strike="noStrike" cap="none">
                <a:solidFill>
                  <a:srgbClr val="D4BADD"/>
                </a:solidFill>
                <a:latin typeface=" Arial"/>
                <a:ea typeface=" Arial"/>
                <a:cs typeface=" Arial"/>
                <a:sym typeface=" Arial"/>
              </a:rPr>
              <a:t>Mary's Hands Network  ·  ICBD Hybrid Training  ·  Night 1</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F37F813C2C9408C606DF61D003BBB" ma:contentTypeVersion="12" ma:contentTypeDescription="Create a new document." ma:contentTypeScope="" ma:versionID="c7d550912683b2666c998548ab3a797b">
  <xsd:schema xmlns:xsd="http://www.w3.org/2001/XMLSchema" xmlns:xs="http://www.w3.org/2001/XMLSchema" xmlns:p="http://schemas.microsoft.com/office/2006/metadata/properties" xmlns:ns2="f9cf175a-52c4-4d9a-b10b-1b73b60e10eb" xmlns:ns3="d797d26f-9713-467f-b3fe-84ac0e5e8f9e" targetNamespace="http://schemas.microsoft.com/office/2006/metadata/properties" ma:root="true" ma:fieldsID="95eac179afbb9c4e8c282a1d71f73d98" ns2:_="" ns3:_="">
    <xsd:import namespace="f9cf175a-52c4-4d9a-b10b-1b73b60e10eb"/>
    <xsd:import namespace="d797d26f-9713-467f-b3fe-84ac0e5e8f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f175a-52c4-4d9a-b10b-1b73b60e1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5dca9c-106c-4ae2-9548-35d2173e47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7d26f-9713-467f-b3fe-84ac0e5e8f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6e897e-50b3-42c4-897f-37cc1add5eeb}" ma:internalName="TaxCatchAll" ma:showField="CatchAllData" ma:web="d797d26f-9713-467f-b3fe-84ac0e5e8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cf175a-52c4-4d9a-b10b-1b73b60e10eb">
      <Terms xmlns="http://schemas.microsoft.com/office/infopath/2007/PartnerControls"/>
    </lcf76f155ced4ddcb4097134ff3c332f>
    <TaxCatchAll xmlns="d797d26f-9713-467f-b3fe-84ac0e5e8f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C92A0E-F65D-43BB-BDC7-6C211AA1D71C}">
  <ds:schemaRefs>
    <ds:schemaRef ds:uri="d797d26f-9713-467f-b3fe-84ac0e5e8f9e"/>
    <ds:schemaRef ds:uri="f9cf175a-52c4-4d9a-b10b-1b73b60e10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6069C3-EC8B-45FB-83BC-D612676EE633}">
  <ds:schemaRefs>
    <ds:schemaRef ds:uri="d797d26f-9713-467f-b3fe-84ac0e5e8f9e"/>
    <ds:schemaRef ds:uri="f9cf175a-52c4-4d9a-b10b-1b73b60e10e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9E2E919-8416-49D8-B365-5C1F27337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48</Slides>
  <Notes>46</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Madeline LeBlanc</dc:creator>
  <cp:revision>35</cp:revision>
  <dcterms:created xsi:type="dcterms:W3CDTF">2026-03-26T18:23:16Z</dcterms:created>
  <dcterms:modified xsi:type="dcterms:W3CDTF">2026-05-12T13:45:43Z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0x010100118F37F813C2C9408C606DF61D003BBB</vt:lpwstr>
  </property>
  <property fmtid="{D5CDD505-2E9C-101B-9397-08002B2CF9AE}" pid="3" name="MediaServiceImageTags">
    <vt:lpwstr/>
  </property>
</Properties>
</file>